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3" r:id="rId2"/>
    <p:sldId id="274" r:id="rId3"/>
    <p:sldId id="264" r:id="rId4"/>
    <p:sldId id="275" r:id="rId5"/>
    <p:sldId id="265" r:id="rId6"/>
    <p:sldId id="259" r:id="rId7"/>
    <p:sldId id="260" r:id="rId8"/>
    <p:sldId id="288" r:id="rId9"/>
    <p:sldId id="285" r:id="rId10"/>
    <p:sldId id="262" r:id="rId11"/>
    <p:sldId id="278" r:id="rId12"/>
    <p:sldId id="277" r:id="rId13"/>
    <p:sldId id="282" r:id="rId14"/>
    <p:sldId id="286" r:id="rId15"/>
    <p:sldId id="287" r:id="rId16"/>
    <p:sldId id="291" r:id="rId17"/>
    <p:sldId id="283" r:id="rId18"/>
    <p:sldId id="299" r:id="rId19"/>
    <p:sldId id="294" r:id="rId20"/>
    <p:sldId id="293" r:id="rId21"/>
    <p:sldId id="280" r:id="rId22"/>
    <p:sldId id="289" r:id="rId23"/>
    <p:sldId id="295" r:id="rId24"/>
    <p:sldId id="292" r:id="rId25"/>
    <p:sldId id="297" r:id="rId26"/>
    <p:sldId id="296" r:id="rId27"/>
    <p:sldId id="30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CAEEFB"/>
    <a:srgbClr val="FFFFFF"/>
    <a:srgbClr val="3B7D23"/>
    <a:srgbClr val="EEF1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82A3B-83D1-448D-BD3B-04C9585840A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23EFB-39DF-43BE-84DE-71899F22C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8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23EFB-39DF-43BE-84DE-71899F22C9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11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23EFB-39DF-43BE-84DE-71899F22C9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59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23EFB-39DF-43BE-84DE-71899F22C9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57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1A361-25C0-0B10-E331-27CC5ABD7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35D617-AD33-A3B3-9402-7AED1E6F2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4E3907-9BAD-B9D6-3A41-BCAE0C61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41544-FC99-BE5C-7248-7E83B97B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50964-95D8-F18D-C604-953AB956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06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7C7DE-F666-A650-0102-BC3E5407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CC4726-B8B1-550F-57CB-2225DC175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41717-9364-61A2-AADB-09C649E9C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A2B1C-2B8E-1F99-DEAB-95EDBCB2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FB21D-C987-0E7D-8B0E-3EF3CC2C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30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8580FD-2E24-A117-EE9B-D1D145455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D2AEA1-C662-149B-71C1-573F15842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D2EBF3-89EA-1E2C-2260-BDE871AE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4B112-49A3-BEA2-9F24-894174BA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F25C5-65E7-004F-0024-102673D5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7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306192E-FDE9-35EA-0A15-727004ECF350}"/>
              </a:ext>
            </a:extLst>
          </p:cNvPr>
          <p:cNvSpPr/>
          <p:nvPr userDrawn="1"/>
        </p:nvSpPr>
        <p:spPr>
          <a:xfrm>
            <a:off x="217714" y="195942"/>
            <a:ext cx="11756572" cy="646611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D868CF-E88A-8BB0-2A1F-BCEB43E7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587830"/>
            <a:ext cx="10145486" cy="1160074"/>
          </a:xfrm>
        </p:spPr>
        <p:txBody>
          <a:bodyPr/>
          <a:lstStyle>
            <a:lvl1pPr>
              <a:defRPr b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5A6C7E-EE8B-7650-A955-B8F8E32B2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57" y="2097243"/>
            <a:ext cx="10145486" cy="3808102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84E0F-497C-A0E4-A523-61D2AC88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6476" y="6108556"/>
            <a:ext cx="2646648" cy="319540"/>
          </a:xfrm>
        </p:spPr>
        <p:txBody>
          <a:bodyPr/>
          <a:lstStyle>
            <a:lvl1pPr>
              <a:defRPr b="0"/>
            </a:lvl1pPr>
          </a:lstStyle>
          <a:p>
            <a:fld id="{DE342F34-C89C-4919-A887-AD48CA293D7B}" type="datetimeFigureOut">
              <a:rPr lang="ko-KR" altLang="en-US" smtClean="0"/>
              <a:pPr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8E67B-D7B0-EBE6-8316-4C8CC0B4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1014" y="6108556"/>
            <a:ext cx="3969972" cy="319540"/>
          </a:xfrm>
        </p:spPr>
        <p:txBody>
          <a:bodyPr/>
          <a:lstStyle>
            <a:lvl1pPr>
              <a:defRPr b="0"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50684-2243-3EEC-5536-53F78757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8876" y="6108556"/>
            <a:ext cx="2646648" cy="319540"/>
          </a:xfrm>
        </p:spPr>
        <p:txBody>
          <a:bodyPr/>
          <a:lstStyle>
            <a:lvl1pPr>
              <a:defRPr b="0"/>
            </a:lvl1pPr>
          </a:lstStyle>
          <a:p>
            <a:fld id="{601ABF28-B3A8-42F8-B92D-5908F0DF0B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6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574DA-4623-E6CD-E1B4-D20795FE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FF1FD-64FE-AE80-D6C0-A2FF6E1F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63329-3595-D703-8BDA-965FA544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999672-7843-2943-BCE9-F3A540D2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6C6AB-32B3-BA77-2FCA-6F1818DD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890F0-FE37-27FD-018E-D4A9ABA8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6135D-A276-EFED-3C35-61B219DC4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23067C-6701-0FCA-ACE8-4250FFE18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54DA8-716A-CD9C-5E51-CFA528FC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0536C9-602C-0B3B-39CE-62160DF5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606D9C-7247-A37F-4DB1-9E7E6DDE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7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BE112-DD47-E906-D81E-EB0B6213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C435B-5FD9-2C05-48A9-3A607CB4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E890AF-AD72-EB69-B908-9FFDB41C4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2D506-985B-491E-511E-63D6D8BED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69B6B1-4B70-3681-DC93-AFD5A6A35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ED6A75-70CB-3C53-3998-4E6C8AD8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7F4CCF-7CEA-64A6-A06A-6511BF6C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0DAA1A-BFA3-5AB0-AE4D-FAEF7532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92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45DC-E565-803A-113D-20C9B044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D947D-E048-C16B-10FF-F32F3707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E6A035-5970-C97D-6FED-734F0316A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87FC11-208B-DD9A-D65A-1F85CCF9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63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32F96A-8F58-349D-4B6C-EB5BB3BC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AD5CE1-6BA9-4B7F-1989-EA68D9A8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0AEA5-12E9-CBCD-D132-F4FA539B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3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C202F-0FED-7430-35E4-9FD6383B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CC7CE-B3ED-B6B8-BA6A-4784531C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A3AE51-1186-AEBA-5DE2-B840A02BA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7FD657-6072-C3C6-34FB-B670A210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55396-1F4F-30EE-CD8B-782EAF35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B8E897-7AA8-2B24-6138-2542909F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3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C737E-1B14-7A10-F453-5FEFD4EC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25B47A-A3F2-A57E-C2CE-3C8B5840C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C4EECF-3ED7-3462-EAF5-ECDE659B0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B2DF7F-FA91-EA47-EC2B-60F6DE53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A94E8-2BF9-BA00-1D20-A0A7DB1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19EA3-C3B9-C9DB-344A-9A25AAFD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451B1A-F8FC-3EE6-B1A4-BA7692A1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0DBEC0-F821-6CC0-B9BD-2A86B48BB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DA2EB-8726-28E5-02CB-76E40A801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342F34-C89C-4919-A887-AD48CA293D7B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2FCD8-94F5-A857-F11F-822F22C57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63D323-2AA1-0267-AA1D-5F394F8D4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1ABF28-B3A8-42F8-B92D-5908F0DF0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4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9.png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sv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DA30F4-BB8E-3079-F7B6-9B2EDEA05CF8}"/>
              </a:ext>
            </a:extLst>
          </p:cNvPr>
          <p:cNvSpPr txBox="1"/>
          <p:nvPr/>
        </p:nvSpPr>
        <p:spPr>
          <a:xfrm>
            <a:off x="3515630" y="3429000"/>
            <a:ext cx="5458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4000" b="1" dirty="0"/>
              <a:t>ecurity </a:t>
            </a:r>
            <a:r>
              <a:rPr lang="en-US" altLang="ko-KR" sz="4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4000" b="1" dirty="0"/>
              <a:t>afe </a:t>
            </a:r>
            <a:r>
              <a:rPr lang="en-US" altLang="ko-KR" sz="4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4000" b="1" dirty="0"/>
              <a:t>ervice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48467-7CED-53BC-49FB-4D5E01FAE0D5}"/>
              </a:ext>
            </a:extLst>
          </p:cNvPr>
          <p:cNvSpPr txBox="1"/>
          <p:nvPr/>
        </p:nvSpPr>
        <p:spPr>
          <a:xfrm>
            <a:off x="4027164" y="272111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chemeClr val="tx2">
                    <a:lumMod val="75000"/>
                    <a:lumOff val="25000"/>
                  </a:schemeClr>
                </a:solidFill>
              </a:rPr>
              <a:t>보안 금고 서비스</a:t>
            </a:r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85325-7575-2BD1-BE21-609AC8F6BDD1}"/>
              </a:ext>
            </a:extLst>
          </p:cNvPr>
          <p:cNvSpPr txBox="1"/>
          <p:nvPr/>
        </p:nvSpPr>
        <p:spPr>
          <a:xfrm>
            <a:off x="9159050" y="5811629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나지훈 서민솔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2862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7D830599-2388-44B6-955C-E08DA6117E5F}"/>
              </a:ext>
            </a:extLst>
          </p:cNvPr>
          <p:cNvSpPr txBox="1"/>
          <p:nvPr/>
        </p:nvSpPr>
        <p:spPr>
          <a:xfrm>
            <a:off x="933567" y="655023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금고 시스템</a:t>
            </a:r>
            <a:r>
              <a:rPr lang="en-US" altLang="ko-KR" sz="3200" b="1" dirty="0"/>
              <a:t>  </a:t>
            </a:r>
            <a:r>
              <a:rPr lang="en-US" altLang="ko-KR" sz="2800" b="1" dirty="0"/>
              <a:t>(STM32)</a:t>
            </a:r>
            <a:endParaRPr lang="en-US" altLang="ko-KR" sz="32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CAF003-CA88-C811-4417-58257FCE3E17}"/>
              </a:ext>
            </a:extLst>
          </p:cNvPr>
          <p:cNvGrpSpPr/>
          <p:nvPr/>
        </p:nvGrpSpPr>
        <p:grpSpPr>
          <a:xfrm>
            <a:off x="1215557" y="1792062"/>
            <a:ext cx="4157798" cy="3846738"/>
            <a:chOff x="1215557" y="1763487"/>
            <a:chExt cx="4157798" cy="30134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0CFCAD-5674-8083-94CC-28B5C9360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5684" y="1763487"/>
              <a:ext cx="955515" cy="96481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EEAE57-E143-F0D6-DBFE-4662105AD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5557" y="4090471"/>
              <a:ext cx="1106963" cy="6776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4F4E4B-102E-6432-46B5-F2998891A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5684" y="3088698"/>
              <a:ext cx="753479" cy="6776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C82E35-29B5-88A5-1EE0-1238467FA3E0}"/>
                </a:ext>
              </a:extLst>
            </p:cNvPr>
            <p:cNvSpPr txBox="1"/>
            <p:nvPr/>
          </p:nvSpPr>
          <p:spPr>
            <a:xfrm>
              <a:off x="2322520" y="1880878"/>
              <a:ext cx="1210588" cy="400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가변저항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087723-9AC4-C05B-F902-99024B14E22E}"/>
                </a:ext>
              </a:extLst>
            </p:cNvPr>
            <p:cNvSpPr txBox="1"/>
            <p:nvPr/>
          </p:nvSpPr>
          <p:spPr>
            <a:xfrm>
              <a:off x="2322520" y="2245893"/>
              <a:ext cx="3050835" cy="369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회전 각도에 따라 번호 선택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589B81-DFCE-B9A6-7127-248189B9A0C0}"/>
                </a:ext>
              </a:extLst>
            </p:cNvPr>
            <p:cNvSpPr txBox="1"/>
            <p:nvPr/>
          </p:nvSpPr>
          <p:spPr>
            <a:xfrm>
              <a:off x="2322520" y="2975595"/>
              <a:ext cx="697627" cy="400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버튼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42D679-80DF-D18F-F944-777FF91A1423}"/>
                </a:ext>
              </a:extLst>
            </p:cNvPr>
            <p:cNvSpPr txBox="1"/>
            <p:nvPr/>
          </p:nvSpPr>
          <p:spPr>
            <a:xfrm>
              <a:off x="2322520" y="3340610"/>
              <a:ext cx="1963999" cy="369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선택한 번호 입력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E92C2B-5B0D-AA6E-F3E0-8855620F8F5A}"/>
                </a:ext>
              </a:extLst>
            </p:cNvPr>
            <p:cNvSpPr txBox="1"/>
            <p:nvPr/>
          </p:nvSpPr>
          <p:spPr>
            <a:xfrm>
              <a:off x="2322520" y="4042233"/>
              <a:ext cx="2035429" cy="400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LCD</a:t>
              </a:r>
              <a:r>
                <a:rPr lang="ko-KR" altLang="en-US" sz="2000" b="1" dirty="0"/>
                <a:t> 디스플레이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10108F-4E31-6278-BB37-5EFEF2914435}"/>
                </a:ext>
              </a:extLst>
            </p:cNvPr>
            <p:cNvSpPr txBox="1"/>
            <p:nvPr/>
          </p:nvSpPr>
          <p:spPr>
            <a:xfrm>
              <a:off x="2322520" y="4407248"/>
              <a:ext cx="2887329" cy="369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비밀번호 입력 디스플레이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766DD4E-6E50-EE27-9AD3-C0E439976F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8182"/>
          <a:stretch>
            <a:fillRect/>
          </a:stretch>
        </p:blipFill>
        <p:spPr>
          <a:xfrm>
            <a:off x="6139862" y="3294888"/>
            <a:ext cx="740732" cy="982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3613B-4FB0-8F05-9F5B-72251A67D1CE}"/>
              </a:ext>
            </a:extLst>
          </p:cNvPr>
          <p:cNvSpPr txBox="1"/>
          <p:nvPr/>
        </p:nvSpPr>
        <p:spPr>
          <a:xfrm>
            <a:off x="7069838" y="3294887"/>
            <a:ext cx="1210588" cy="53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서보모터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CF422-84EF-E0F7-D914-A20A7C7A3D31}"/>
              </a:ext>
            </a:extLst>
          </p:cNvPr>
          <p:cNvSpPr txBox="1"/>
          <p:nvPr/>
        </p:nvSpPr>
        <p:spPr>
          <a:xfrm>
            <a:off x="7069838" y="3780841"/>
            <a:ext cx="1651414" cy="492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금고 잠금장치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15F4CA-36AC-955E-6414-C9AFB0E46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037493"/>
            <a:ext cx="976875" cy="7656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A867E9-683A-0CE9-E14A-6C676D8E2E61}"/>
              </a:ext>
            </a:extLst>
          </p:cNvPr>
          <p:cNvSpPr txBox="1"/>
          <p:nvPr/>
        </p:nvSpPr>
        <p:spPr>
          <a:xfrm>
            <a:off x="7199276" y="2379158"/>
            <a:ext cx="3456274" cy="49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 접속하기 위한 </a:t>
            </a:r>
            <a:r>
              <a:rPr lang="en-US" altLang="ko-KR" dirty="0" err="1"/>
              <a:t>WiFi</a:t>
            </a:r>
            <a:r>
              <a:rPr lang="ko-KR" altLang="en-US" dirty="0"/>
              <a:t>모듈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BE603F-E389-1321-EA6E-3F150EFADFBF}"/>
              </a:ext>
            </a:extLst>
          </p:cNvPr>
          <p:cNvSpPr txBox="1"/>
          <p:nvPr/>
        </p:nvSpPr>
        <p:spPr>
          <a:xfrm>
            <a:off x="7327909" y="1859973"/>
            <a:ext cx="3256125" cy="53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EPS-01(</a:t>
            </a:r>
            <a:r>
              <a:rPr lang="en-US" altLang="ko-KR" sz="2000" b="1" dirty="0" err="1"/>
              <a:t>wifi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048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79E6C8-F7F7-467D-6D85-F02355CDFB16}"/>
              </a:ext>
            </a:extLst>
          </p:cNvPr>
          <p:cNvSpPr/>
          <p:nvPr/>
        </p:nvSpPr>
        <p:spPr>
          <a:xfrm>
            <a:off x="3016894" y="1837509"/>
            <a:ext cx="6705600" cy="45309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78FB1-80D4-C280-0285-4FA4D3E148B3}"/>
              </a:ext>
            </a:extLst>
          </p:cNvPr>
          <p:cNvSpPr txBox="1"/>
          <p:nvPr/>
        </p:nvSpPr>
        <p:spPr>
          <a:xfrm>
            <a:off x="5250542" y="1048210"/>
            <a:ext cx="571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다이얼 금고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51895-79C3-1306-C6A4-EE25EFF7A533}"/>
              </a:ext>
            </a:extLst>
          </p:cNvPr>
          <p:cNvSpPr txBox="1"/>
          <p:nvPr/>
        </p:nvSpPr>
        <p:spPr>
          <a:xfrm>
            <a:off x="933567" y="655023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비밀번호 입력 시스템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203ABC-DD14-4AFE-6A96-CFDEEAB6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78" y="2414817"/>
            <a:ext cx="955515" cy="1036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E171B9-A754-76D1-5CD8-96CD1EAA1BA4}"/>
              </a:ext>
            </a:extLst>
          </p:cNvPr>
          <p:cNvSpPr txBox="1"/>
          <p:nvPr/>
        </p:nvSpPr>
        <p:spPr>
          <a:xfrm>
            <a:off x="1759478" y="3402659"/>
            <a:ext cx="1210588" cy="374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가변저항</a:t>
            </a:r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B54A0180-E8FC-ED28-F545-E8E6B600D07B}"/>
              </a:ext>
            </a:extLst>
          </p:cNvPr>
          <p:cNvSpPr/>
          <p:nvPr/>
        </p:nvSpPr>
        <p:spPr>
          <a:xfrm rot="5400000">
            <a:off x="3522284" y="3115847"/>
            <a:ext cx="502155" cy="1173533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A65533-E665-8615-3BEB-A8008006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76" y="3822457"/>
            <a:ext cx="753479" cy="633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390C98-C63E-09B9-59DB-D3CA9FD6740B}"/>
              </a:ext>
            </a:extLst>
          </p:cNvPr>
          <p:cNvSpPr txBox="1"/>
          <p:nvPr/>
        </p:nvSpPr>
        <p:spPr>
          <a:xfrm>
            <a:off x="1862476" y="4455658"/>
            <a:ext cx="697627" cy="374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버튼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487A32-AB27-9FE1-28F5-FB00E6879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232" y="4570472"/>
            <a:ext cx="1106963" cy="6332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487127-AB4F-1168-7FCA-DC7B804F619A}"/>
              </a:ext>
            </a:extLst>
          </p:cNvPr>
          <p:cNvSpPr txBox="1"/>
          <p:nvPr/>
        </p:nvSpPr>
        <p:spPr>
          <a:xfrm>
            <a:off x="7950197" y="2916029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비밀번호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서버로 전송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1C2D7-EA2A-F78B-B62A-72A01D2C2055}"/>
              </a:ext>
            </a:extLst>
          </p:cNvPr>
          <p:cNvSpPr txBox="1"/>
          <p:nvPr/>
        </p:nvSpPr>
        <p:spPr>
          <a:xfrm>
            <a:off x="3149540" y="285119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비밀번호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입력</a:t>
            </a:r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144271EA-A849-3DD5-C692-7F2F918CA67B}"/>
              </a:ext>
            </a:extLst>
          </p:cNvPr>
          <p:cNvSpPr/>
          <p:nvPr/>
        </p:nvSpPr>
        <p:spPr>
          <a:xfrm rot="5400000">
            <a:off x="8472710" y="4304434"/>
            <a:ext cx="502155" cy="1173533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48652C-7C2A-5E9C-EBDE-9B4C2D6018D0}"/>
              </a:ext>
            </a:extLst>
          </p:cNvPr>
          <p:cNvSpPr txBox="1"/>
          <p:nvPr/>
        </p:nvSpPr>
        <p:spPr>
          <a:xfrm>
            <a:off x="8169415" y="5142278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</a:rPr>
              <a:t>UI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</a:rPr>
              <a:t>출력</a:t>
            </a:r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59F87A3A-654E-2AD4-8F33-9270885AFDD9}"/>
              </a:ext>
            </a:extLst>
          </p:cNvPr>
          <p:cNvSpPr/>
          <p:nvPr/>
        </p:nvSpPr>
        <p:spPr>
          <a:xfrm rot="5400000">
            <a:off x="8442205" y="3227198"/>
            <a:ext cx="502155" cy="1173533"/>
          </a:xfrm>
          <a:prstGeom prst="up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C177F7-0FC2-FA3E-BA65-A84EE6CB7CBC}"/>
              </a:ext>
            </a:extLst>
          </p:cNvPr>
          <p:cNvGrpSpPr/>
          <p:nvPr/>
        </p:nvGrpSpPr>
        <p:grpSpPr>
          <a:xfrm>
            <a:off x="4497866" y="2072641"/>
            <a:ext cx="3300800" cy="3971108"/>
            <a:chOff x="9371521" y="4632707"/>
            <a:chExt cx="1174560" cy="113236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A3FCCB2-D148-390D-4452-DA7947A81A49}"/>
                </a:ext>
              </a:extLst>
            </p:cNvPr>
            <p:cNvSpPr/>
            <p:nvPr/>
          </p:nvSpPr>
          <p:spPr>
            <a:xfrm>
              <a:off x="9371521" y="4632707"/>
              <a:ext cx="1174560" cy="1132368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968399-2A5A-EF8F-0493-FFB8F277B58E}"/>
                </a:ext>
              </a:extLst>
            </p:cNvPr>
            <p:cNvSpPr txBox="1"/>
            <p:nvPr/>
          </p:nvSpPr>
          <p:spPr>
            <a:xfrm>
              <a:off x="9474716" y="4643113"/>
              <a:ext cx="988844" cy="13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입력 시스템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B202DA-931A-3FA1-B1BA-27D30DA25007}"/>
                </a:ext>
              </a:extLst>
            </p:cNvPr>
            <p:cNvSpPr txBox="1"/>
            <p:nvPr/>
          </p:nvSpPr>
          <p:spPr>
            <a:xfrm>
              <a:off x="9485053" y="4844639"/>
              <a:ext cx="988844" cy="64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가변저항 회전 각도에 비례한 숫자 한자리 씩 입력</a:t>
              </a:r>
              <a:endPara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pPr algn="ctr"/>
              <a:endPara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pPr algn="ctr"/>
              <a: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4</a:t>
              </a:r>
              <a:r>
                <a:rPr lang="ko-KR" altLang="en-US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번째 숫자까지 입력 후</a:t>
              </a:r>
              <a:endPara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pPr algn="ctr"/>
              <a:r>
                <a:rPr lang="ko-KR" altLang="en-US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서버로 전송</a:t>
              </a:r>
              <a:endPara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pPr algn="ctr"/>
              <a:endPara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pPr algn="ctr"/>
              <a:r>
                <a:rPr lang="ko-KR" altLang="en-US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입력 현황 </a:t>
              </a:r>
              <a: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LCD</a:t>
              </a:r>
              <a:r>
                <a:rPr lang="ko-KR" altLang="en-US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에 출력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7DA44D6-E7B2-C17E-680F-D7B3FAC96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4025" y="3393425"/>
            <a:ext cx="949920" cy="7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4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C1CAB1-E9AD-AE25-1FAF-B0F39B71FE8F}"/>
              </a:ext>
            </a:extLst>
          </p:cNvPr>
          <p:cNvSpPr txBox="1"/>
          <p:nvPr/>
        </p:nvSpPr>
        <p:spPr>
          <a:xfrm>
            <a:off x="933567" y="655023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비밀번호 인증 시스템</a:t>
            </a:r>
            <a:endParaRPr lang="en-US" altLang="ko-KR" sz="32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42CA46-C7FC-D195-0375-CDB4586C054F}"/>
              </a:ext>
            </a:extLst>
          </p:cNvPr>
          <p:cNvGrpSpPr/>
          <p:nvPr/>
        </p:nvGrpSpPr>
        <p:grpSpPr>
          <a:xfrm>
            <a:off x="1818076" y="1376170"/>
            <a:ext cx="2419513" cy="4650159"/>
            <a:chOff x="9371521" y="4531838"/>
            <a:chExt cx="1174560" cy="123323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37077DC-A4B4-D631-DA20-509E3455F1D6}"/>
                </a:ext>
              </a:extLst>
            </p:cNvPr>
            <p:cNvSpPr/>
            <p:nvPr/>
          </p:nvSpPr>
          <p:spPr>
            <a:xfrm>
              <a:off x="9371521" y="4632707"/>
              <a:ext cx="1174560" cy="1132368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6BF52-6EE5-E30B-992A-4996A2F70DE7}"/>
                </a:ext>
              </a:extLst>
            </p:cNvPr>
            <p:cNvSpPr txBox="1"/>
            <p:nvPr/>
          </p:nvSpPr>
          <p:spPr>
            <a:xfrm>
              <a:off x="9498714" y="4531838"/>
              <a:ext cx="988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다이얼 금고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1C3DDA-79FD-6279-9100-E63C175F8D4E}"/>
              </a:ext>
            </a:extLst>
          </p:cNvPr>
          <p:cNvSpPr txBox="1"/>
          <p:nvPr/>
        </p:nvSpPr>
        <p:spPr>
          <a:xfrm>
            <a:off x="93709" y="2486598"/>
            <a:ext cx="194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 입력</a:t>
            </a:r>
          </a:p>
        </p:txBody>
      </p:sp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5E3206C4-E1C8-E61C-60C0-4CE16BF44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897" y="1572198"/>
            <a:ext cx="914400" cy="914400"/>
          </a:xfrm>
          <a:prstGeom prst="rect">
            <a:avLst/>
          </a:prstGeom>
        </p:spPr>
      </p:pic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E68FFE7C-F795-7137-E372-868264836521}"/>
              </a:ext>
            </a:extLst>
          </p:cNvPr>
          <p:cNvSpPr/>
          <p:nvPr/>
        </p:nvSpPr>
        <p:spPr>
          <a:xfrm rot="5400000">
            <a:off x="4555045" y="2181912"/>
            <a:ext cx="400559" cy="492364"/>
          </a:xfrm>
          <a:prstGeom prst="upArrow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F86B77-6D29-2AB7-93C1-708783E4B459}"/>
              </a:ext>
            </a:extLst>
          </p:cNvPr>
          <p:cNvSpPr/>
          <p:nvPr/>
        </p:nvSpPr>
        <p:spPr>
          <a:xfrm>
            <a:off x="5206516" y="1744942"/>
            <a:ext cx="2283025" cy="4286164"/>
          </a:xfrm>
          <a:prstGeom prst="roundRect">
            <a:avLst/>
          </a:prstGeom>
          <a:noFill/>
          <a:ln w="5715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272DA-CF29-6AC1-AC17-3B30D3E1263A}"/>
              </a:ext>
            </a:extLst>
          </p:cNvPr>
          <p:cNvSpPr txBox="1"/>
          <p:nvPr/>
        </p:nvSpPr>
        <p:spPr>
          <a:xfrm>
            <a:off x="5349876" y="1319224"/>
            <a:ext cx="1922044" cy="151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820D9D-247F-7E04-1494-3BA533376D03}"/>
              </a:ext>
            </a:extLst>
          </p:cNvPr>
          <p:cNvGrpSpPr/>
          <p:nvPr/>
        </p:nvGrpSpPr>
        <p:grpSpPr>
          <a:xfrm>
            <a:off x="8674332" y="1108476"/>
            <a:ext cx="2524883" cy="4917852"/>
            <a:chOff x="9371521" y="4432214"/>
            <a:chExt cx="1174560" cy="133286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8A417D-9919-8FB4-DE22-5CD2069BC258}"/>
                </a:ext>
              </a:extLst>
            </p:cNvPr>
            <p:cNvSpPr/>
            <p:nvPr/>
          </p:nvSpPr>
          <p:spPr>
            <a:xfrm>
              <a:off x="9371521" y="4632707"/>
              <a:ext cx="1174560" cy="1132368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98A3B6-7D52-98AE-1CE7-9D1CB0D55968}"/>
                </a:ext>
              </a:extLst>
            </p:cNvPr>
            <p:cNvSpPr txBox="1"/>
            <p:nvPr/>
          </p:nvSpPr>
          <p:spPr>
            <a:xfrm>
              <a:off x="9461478" y="4432214"/>
              <a:ext cx="9888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DB</a:t>
              </a:r>
              <a:b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</a:br>
              <a: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Client</a:t>
              </a:r>
              <a:endPara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87D6E58-3563-BF34-9884-8268C81AAFCD}"/>
              </a:ext>
            </a:extLst>
          </p:cNvPr>
          <p:cNvSpPr txBox="1"/>
          <p:nvPr/>
        </p:nvSpPr>
        <p:spPr>
          <a:xfrm>
            <a:off x="1850237" y="2104929"/>
            <a:ext cx="238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다이얼 금고 시스템에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EB8121-AA04-D2C9-60FA-E46B94D38360}"/>
              </a:ext>
            </a:extLst>
          </p:cNvPr>
          <p:cNvSpPr txBox="1"/>
          <p:nvPr/>
        </p:nvSpPr>
        <p:spPr>
          <a:xfrm>
            <a:off x="5102189" y="2214140"/>
            <a:ext cx="238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커맨드전달</a:t>
            </a:r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3B922240-65FB-A310-5DDC-EA4CAB3D4C06}"/>
              </a:ext>
            </a:extLst>
          </p:cNvPr>
          <p:cNvSpPr/>
          <p:nvPr/>
        </p:nvSpPr>
        <p:spPr>
          <a:xfrm rot="5400000">
            <a:off x="7748795" y="2168238"/>
            <a:ext cx="400559" cy="492364"/>
          </a:xfrm>
          <a:prstGeom prst="upArrow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1D7F59-3F52-8DBF-CA78-C3F1A025763A}"/>
              </a:ext>
            </a:extLst>
          </p:cNvPr>
          <p:cNvSpPr txBox="1"/>
          <p:nvPr/>
        </p:nvSpPr>
        <p:spPr>
          <a:xfrm>
            <a:off x="8542078" y="3243306"/>
            <a:ext cx="2776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서버에 저장된 비밀번호와 비교 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인증 결과 전달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en-US" altLang="ko-KR" sz="2000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success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failure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7C7D16-86CA-1A38-14B1-99066C518C13}"/>
              </a:ext>
            </a:extLst>
          </p:cNvPr>
          <p:cNvSpPr txBox="1"/>
          <p:nvPr/>
        </p:nvSpPr>
        <p:spPr>
          <a:xfrm>
            <a:off x="5154352" y="4280512"/>
            <a:ext cx="23873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인증 결과 전달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en-US" altLang="ko-KR" sz="2000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success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failure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AF158DDC-7BE4-133E-3628-1C4C7DA2FCA2}"/>
              </a:ext>
            </a:extLst>
          </p:cNvPr>
          <p:cNvSpPr/>
          <p:nvPr/>
        </p:nvSpPr>
        <p:spPr>
          <a:xfrm rot="16200000" flipH="1">
            <a:off x="7669656" y="4295716"/>
            <a:ext cx="400559" cy="492364"/>
          </a:xfrm>
          <a:prstGeom prst="upArrow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45D9C7-CD0D-6C52-3535-C41A4A4C5C08}"/>
              </a:ext>
            </a:extLst>
          </p:cNvPr>
          <p:cNvSpPr txBox="1"/>
          <p:nvPr/>
        </p:nvSpPr>
        <p:spPr>
          <a:xfrm>
            <a:off x="1834156" y="4280512"/>
            <a:ext cx="2387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Success: </a:t>
            </a:r>
            <a:r>
              <a:rPr lang="ko-KR" altLang="en-US" sz="2000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잠금 해제</a:t>
            </a:r>
            <a:endParaRPr lang="en-US" altLang="ko-KR" sz="2000" dirty="0">
              <a:solidFill>
                <a:srgbClr val="00B0F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Failure: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실패</a:t>
            </a:r>
          </a:p>
          <a:p>
            <a:pPr algn="ctr"/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2151DB-BA58-F88A-DD89-72D8050DD994}"/>
              </a:ext>
            </a:extLst>
          </p:cNvPr>
          <p:cNvSpPr txBox="1"/>
          <p:nvPr/>
        </p:nvSpPr>
        <p:spPr>
          <a:xfrm>
            <a:off x="315194" y="4199795"/>
            <a:ext cx="1948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열기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8F06ED-304C-112E-29D7-7B33B0B7601A}"/>
              </a:ext>
            </a:extLst>
          </p:cNvPr>
          <p:cNvSpPr txBox="1"/>
          <p:nvPr/>
        </p:nvSpPr>
        <p:spPr>
          <a:xfrm>
            <a:off x="323235" y="4614811"/>
            <a:ext cx="1948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닫기</a:t>
            </a:r>
          </a:p>
        </p:txBody>
      </p:sp>
    </p:spTree>
    <p:extLst>
      <p:ext uri="{BB962C8B-B14F-4D97-AF65-F5344CB8AC3E}">
        <p14:creationId xmlns:p14="http://schemas.microsoft.com/office/powerpoint/2010/main" val="154074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60B27C-C8F0-CA11-4220-865C3B033CA0}"/>
              </a:ext>
            </a:extLst>
          </p:cNvPr>
          <p:cNvSpPr/>
          <p:nvPr/>
        </p:nvSpPr>
        <p:spPr>
          <a:xfrm>
            <a:off x="3821974" y="1701913"/>
            <a:ext cx="7285613" cy="416434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2CBAD-AE9B-4AB8-4383-E2819043F305}"/>
              </a:ext>
            </a:extLst>
          </p:cNvPr>
          <p:cNvSpPr txBox="1"/>
          <p:nvPr/>
        </p:nvSpPr>
        <p:spPr>
          <a:xfrm>
            <a:off x="933567" y="655023"/>
            <a:ext cx="38536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인증 상세 과정</a:t>
            </a:r>
            <a:endParaRPr lang="en-US" altLang="ko-KR" sz="32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523AC5-5B7F-AACF-A2A4-BFEA42F00B08}"/>
              </a:ext>
            </a:extLst>
          </p:cNvPr>
          <p:cNvSpPr/>
          <p:nvPr/>
        </p:nvSpPr>
        <p:spPr>
          <a:xfrm>
            <a:off x="1646137" y="2093336"/>
            <a:ext cx="813300" cy="3438658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7DF65-5A37-ACE3-507A-64543E5F4B55}"/>
              </a:ext>
            </a:extLst>
          </p:cNvPr>
          <p:cNvSpPr txBox="1"/>
          <p:nvPr/>
        </p:nvSpPr>
        <p:spPr>
          <a:xfrm>
            <a:off x="1109812" y="1630808"/>
            <a:ext cx="203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</a:t>
            </a:r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9EF247BC-A456-EF42-5E66-3BA389C019A4}"/>
              </a:ext>
            </a:extLst>
          </p:cNvPr>
          <p:cNvSpPr/>
          <p:nvPr/>
        </p:nvSpPr>
        <p:spPr>
          <a:xfrm rot="5400000">
            <a:off x="2906579" y="2474570"/>
            <a:ext cx="400111" cy="813298"/>
          </a:xfrm>
          <a:prstGeom prst="upArrow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F9A6A-6056-5899-1276-485FC7ED45B9}"/>
              </a:ext>
            </a:extLst>
          </p:cNvPr>
          <p:cNvSpPr txBox="1"/>
          <p:nvPr/>
        </p:nvSpPr>
        <p:spPr>
          <a:xfrm>
            <a:off x="4084881" y="1239798"/>
            <a:ext cx="203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 Client</a:t>
            </a:r>
            <a:endParaRPr lang="ko-KR" altLang="en-US" sz="20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709C9-E4F3-51A0-17B6-FB48140637EA}"/>
              </a:ext>
            </a:extLst>
          </p:cNvPr>
          <p:cNvSpPr txBox="1"/>
          <p:nvPr/>
        </p:nvSpPr>
        <p:spPr>
          <a:xfrm>
            <a:off x="128105" y="229937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[SSS_SQL]LOGIN@ID@PSWD</a:t>
            </a:r>
            <a:endParaRPr lang="ko-KR" altLang="en-US" sz="1600" b="1" dirty="0">
              <a:solidFill>
                <a:schemeClr val="accent4">
                  <a:lumMod val="75000"/>
                </a:schemeClr>
              </a:solidFill>
              <a:effectLst>
                <a:glow rad="228600">
                  <a:schemeClr val="bg1">
                    <a:lumMod val="95000"/>
                    <a:alpha val="40000"/>
                  </a:schemeClr>
                </a:glow>
              </a:effectLst>
              <a:ea typeface="한컴 말랑말랑 Bold" panose="020F08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8CF70-6ED5-7D57-44D3-0647D0D82FC5}"/>
              </a:ext>
            </a:extLst>
          </p:cNvPr>
          <p:cNvSpPr txBox="1"/>
          <p:nvPr/>
        </p:nvSpPr>
        <p:spPr>
          <a:xfrm>
            <a:off x="3650220" y="2827248"/>
            <a:ext cx="2135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login(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ID</a:t>
            </a: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,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PSWD</a:t>
            </a: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))</a:t>
            </a:r>
            <a:endParaRPr lang="ko-KR" altLang="en-US" sz="1600" b="1" dirty="0">
              <a:solidFill>
                <a:schemeClr val="accent4">
                  <a:lumMod val="75000"/>
                </a:schemeClr>
              </a:solidFill>
              <a:effectLst>
                <a:glow rad="228600">
                  <a:schemeClr val="bg1">
                    <a:lumMod val="95000"/>
                    <a:alpha val="40000"/>
                  </a:schemeClr>
                </a:glow>
              </a:effectLst>
              <a:ea typeface="한컴 말랑말랑 Bold" panose="020F0803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0934AD-459E-6AAD-F58D-66518B32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468" y="2734001"/>
            <a:ext cx="2730020" cy="2113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E0BF772-5838-EDC7-B6F0-4D92AE5E3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08" y="1349310"/>
            <a:ext cx="1954507" cy="27756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210EB97-00D5-A722-4539-3F9A36516657}"/>
              </a:ext>
            </a:extLst>
          </p:cNvPr>
          <p:cNvSpPr/>
          <p:nvPr/>
        </p:nvSpPr>
        <p:spPr>
          <a:xfrm>
            <a:off x="5455327" y="2390156"/>
            <a:ext cx="2888327" cy="318165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C72F4-667E-462F-B762-A5E87ACA9488}"/>
              </a:ext>
            </a:extLst>
          </p:cNvPr>
          <p:cNvSpPr txBox="1"/>
          <p:nvPr/>
        </p:nvSpPr>
        <p:spPr>
          <a:xfrm>
            <a:off x="5761587" y="1921321"/>
            <a:ext cx="203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DBmgr</a:t>
            </a:r>
            <a:endParaRPr lang="ko-KR" altLang="en-US" sz="20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25265BC5-E6AE-99B8-834F-1AC944AA2B6F}"/>
              </a:ext>
            </a:extLst>
          </p:cNvPr>
          <p:cNvSpPr/>
          <p:nvPr/>
        </p:nvSpPr>
        <p:spPr>
          <a:xfrm rot="5400000">
            <a:off x="8751983" y="2935319"/>
            <a:ext cx="294174" cy="677959"/>
          </a:xfrm>
          <a:prstGeom prst="upArrow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D868DD-A216-4D7A-FDC0-ACF36440A8D7}"/>
              </a:ext>
            </a:extLst>
          </p:cNvPr>
          <p:cNvSpPr/>
          <p:nvPr/>
        </p:nvSpPr>
        <p:spPr>
          <a:xfrm>
            <a:off x="9399603" y="3081275"/>
            <a:ext cx="1562470" cy="845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23624D-F279-8F89-689C-6E9E4E0D6574}"/>
              </a:ext>
            </a:extLst>
          </p:cNvPr>
          <p:cNvSpPr/>
          <p:nvPr/>
        </p:nvSpPr>
        <p:spPr>
          <a:xfrm>
            <a:off x="9399603" y="3993540"/>
            <a:ext cx="1562470" cy="845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061D15-4D06-6A6F-4D49-12E6A9D1FD62}"/>
              </a:ext>
            </a:extLst>
          </p:cNvPr>
          <p:cNvSpPr txBox="1"/>
          <p:nvPr/>
        </p:nvSpPr>
        <p:spPr>
          <a:xfrm>
            <a:off x="9182081" y="3383973"/>
            <a:ext cx="203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SafeDB</a:t>
            </a:r>
            <a:endParaRPr lang="ko-KR" altLang="en-US" sz="20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C5499D-59D5-9221-74BC-F292DB6F0F2B}"/>
              </a:ext>
            </a:extLst>
          </p:cNvPr>
          <p:cNvSpPr txBox="1"/>
          <p:nvPr/>
        </p:nvSpPr>
        <p:spPr>
          <a:xfrm>
            <a:off x="5527468" y="3319262"/>
            <a:ext cx="28317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한 개의 </a:t>
            </a:r>
            <a:r>
              <a: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ID</a:t>
            </a:r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 패스워드가 </a:t>
            </a:r>
            <a:r>
              <a: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</a:t>
            </a:r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번 이상 연속으로 틀릴 시</a:t>
            </a:r>
            <a:br>
              <a: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로그인을 금지시키는 </a:t>
            </a:r>
            <a:r>
              <a:rPr lang="en-US" altLang="ko-KR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System Lock </a:t>
            </a:r>
            <a:r>
              <a: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발생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F11CC2-68C2-E96F-1862-83C6AF576656}"/>
              </a:ext>
            </a:extLst>
          </p:cNvPr>
          <p:cNvSpPr txBox="1"/>
          <p:nvPr/>
        </p:nvSpPr>
        <p:spPr>
          <a:xfrm>
            <a:off x="7944412" y="2700458"/>
            <a:ext cx="2135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로그 저장</a:t>
            </a:r>
          </a:p>
        </p:txBody>
      </p:sp>
      <p:sp>
        <p:nvSpPr>
          <p:cNvPr id="45" name="화살표: 위쪽 44">
            <a:extLst>
              <a:ext uri="{FF2B5EF4-FFF2-40B4-BE49-F238E27FC236}">
                <a16:creationId xmlns:a16="http://schemas.microsoft.com/office/drawing/2014/main" id="{37A9EDE6-3221-59FF-52C2-610C8295816F}"/>
              </a:ext>
            </a:extLst>
          </p:cNvPr>
          <p:cNvSpPr/>
          <p:nvPr/>
        </p:nvSpPr>
        <p:spPr>
          <a:xfrm rot="16200000" flipH="1">
            <a:off x="8751982" y="3412850"/>
            <a:ext cx="294174" cy="677959"/>
          </a:xfrm>
          <a:prstGeom prst="upArrow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8A4153-FE0F-F358-D3A0-8A44773F7446}"/>
              </a:ext>
            </a:extLst>
          </p:cNvPr>
          <p:cNvSpPr txBox="1"/>
          <p:nvPr/>
        </p:nvSpPr>
        <p:spPr>
          <a:xfrm>
            <a:off x="7944412" y="3987116"/>
            <a:ext cx="2135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비교를 위해</a:t>
            </a:r>
            <a:b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</a:br>
            <a:r>
              <a:rPr lang="ko-KR" altLang="en-US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비밀번호 읽어오기</a:t>
            </a:r>
          </a:p>
        </p:txBody>
      </p:sp>
      <p:sp>
        <p:nvSpPr>
          <p:cNvPr id="47" name="화살표: 위쪽 46">
            <a:extLst>
              <a:ext uri="{FF2B5EF4-FFF2-40B4-BE49-F238E27FC236}">
                <a16:creationId xmlns:a16="http://schemas.microsoft.com/office/drawing/2014/main" id="{A7433840-B9C3-7EF1-96E6-78330DC34808}"/>
              </a:ext>
            </a:extLst>
          </p:cNvPr>
          <p:cNvSpPr/>
          <p:nvPr/>
        </p:nvSpPr>
        <p:spPr>
          <a:xfrm rot="5400000">
            <a:off x="4702270" y="3125063"/>
            <a:ext cx="249848" cy="517820"/>
          </a:xfrm>
          <a:prstGeom prst="upArrow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5A8F30-D51A-2694-BDCF-316C0630498B}"/>
              </a:ext>
            </a:extLst>
          </p:cNvPr>
          <p:cNvSpPr txBox="1"/>
          <p:nvPr/>
        </p:nvSpPr>
        <p:spPr>
          <a:xfrm>
            <a:off x="8065388" y="4464647"/>
            <a:ext cx="2135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get_pswd(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ID</a:t>
            </a: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)</a:t>
            </a:r>
            <a:endParaRPr lang="ko-KR" altLang="en-US" sz="1600" b="1" dirty="0">
              <a:solidFill>
                <a:schemeClr val="accent4">
                  <a:lumMod val="75000"/>
                </a:schemeClr>
              </a:solidFill>
              <a:effectLst>
                <a:glow rad="228600">
                  <a:schemeClr val="bg1">
                    <a:lumMod val="95000"/>
                    <a:alpha val="40000"/>
                  </a:schemeClr>
                </a:glow>
              </a:effectLst>
              <a:ea typeface="한컴 말랑말랑 Bold" panose="020F0803000000000000" pitchFamily="50" charset="-127"/>
            </a:endParaRPr>
          </a:p>
        </p:txBody>
      </p:sp>
      <p:sp>
        <p:nvSpPr>
          <p:cNvPr id="49" name="화살표: 위쪽 48">
            <a:extLst>
              <a:ext uri="{FF2B5EF4-FFF2-40B4-BE49-F238E27FC236}">
                <a16:creationId xmlns:a16="http://schemas.microsoft.com/office/drawing/2014/main" id="{12B42F81-2B0B-EE5F-E9E8-F4C05CF87B71}"/>
              </a:ext>
            </a:extLst>
          </p:cNvPr>
          <p:cNvSpPr/>
          <p:nvPr/>
        </p:nvSpPr>
        <p:spPr>
          <a:xfrm rot="16200000" flipH="1">
            <a:off x="4702270" y="4508715"/>
            <a:ext cx="249848" cy="517820"/>
          </a:xfrm>
          <a:prstGeom prst="up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731455-F25B-2F7E-E7AC-8F34DEE9F02D}"/>
              </a:ext>
            </a:extLst>
          </p:cNvPr>
          <p:cNvSpPr txBox="1"/>
          <p:nvPr/>
        </p:nvSpPr>
        <p:spPr>
          <a:xfrm>
            <a:off x="3759610" y="4266626"/>
            <a:ext cx="2135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success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/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failure</a:t>
            </a:r>
            <a:endParaRPr lang="ko-KR" altLang="en-US" sz="1600" b="1" dirty="0">
              <a:solidFill>
                <a:schemeClr val="accent4">
                  <a:lumMod val="75000"/>
                </a:schemeClr>
              </a:solidFill>
              <a:effectLst>
                <a:glow rad="228600">
                  <a:schemeClr val="bg1">
                    <a:lumMod val="95000"/>
                    <a:alpha val="40000"/>
                  </a:schemeClr>
                </a:glow>
              </a:effectLst>
              <a:ea typeface="한컴 말랑말랑 Bold" panose="020F0803000000000000" pitchFamily="50" charset="-127"/>
            </a:endParaRPr>
          </a:p>
        </p:txBody>
      </p:sp>
      <p:sp>
        <p:nvSpPr>
          <p:cNvPr id="51" name="화살표: 위쪽 50">
            <a:extLst>
              <a:ext uri="{FF2B5EF4-FFF2-40B4-BE49-F238E27FC236}">
                <a16:creationId xmlns:a16="http://schemas.microsoft.com/office/drawing/2014/main" id="{BF03C7FC-305D-D5FC-37DD-182EBF857461}"/>
              </a:ext>
            </a:extLst>
          </p:cNvPr>
          <p:cNvSpPr/>
          <p:nvPr/>
        </p:nvSpPr>
        <p:spPr>
          <a:xfrm rot="16200000" flipH="1">
            <a:off x="2904639" y="4522714"/>
            <a:ext cx="420935" cy="766067"/>
          </a:xfrm>
          <a:prstGeom prst="upArrow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0927F2-C468-4821-C4ED-8F463C311978}"/>
              </a:ext>
            </a:extLst>
          </p:cNvPr>
          <p:cNvSpPr txBox="1"/>
          <p:nvPr/>
        </p:nvSpPr>
        <p:spPr>
          <a:xfrm>
            <a:off x="2037015" y="4284589"/>
            <a:ext cx="2135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success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/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bg1">
                      <a:lumMod val="95000"/>
                      <a:alpha val="40000"/>
                    </a:schemeClr>
                  </a:glow>
                </a:effectLst>
                <a:ea typeface="한컴 말랑말랑 Bold" panose="020F0803000000000000" pitchFamily="50" charset="-127"/>
              </a:rPr>
              <a:t>failure</a:t>
            </a:r>
            <a:endParaRPr lang="ko-KR" altLang="en-US" sz="1600" b="1" dirty="0">
              <a:solidFill>
                <a:schemeClr val="accent4">
                  <a:lumMod val="75000"/>
                </a:schemeClr>
              </a:solidFill>
              <a:effectLst>
                <a:glow rad="228600">
                  <a:schemeClr val="bg1">
                    <a:lumMod val="95000"/>
                    <a:alpha val="40000"/>
                  </a:schemeClr>
                </a:glow>
              </a:effectLst>
              <a:ea typeface="한컴 말랑말랑 Bold" panose="020F0803000000000000" pitchFamily="50" charset="-127"/>
            </a:endParaRPr>
          </a:p>
        </p:txBody>
      </p:sp>
      <p:sp>
        <p:nvSpPr>
          <p:cNvPr id="53" name="화살표: 왼쪽/오른쪽 52">
            <a:extLst>
              <a:ext uri="{FF2B5EF4-FFF2-40B4-BE49-F238E27FC236}">
                <a16:creationId xmlns:a16="http://schemas.microsoft.com/office/drawing/2014/main" id="{3E19E372-26A1-8DFD-2511-5BF854CA74FD}"/>
              </a:ext>
            </a:extLst>
          </p:cNvPr>
          <p:cNvSpPr/>
          <p:nvPr/>
        </p:nvSpPr>
        <p:spPr>
          <a:xfrm>
            <a:off x="816305" y="3565128"/>
            <a:ext cx="718387" cy="373401"/>
          </a:xfrm>
          <a:prstGeom prst="leftRightArrow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275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D879C6-BC07-A469-3BB9-9FC95C431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14" y="1799282"/>
            <a:ext cx="3897054" cy="12484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8EE89C-6416-859A-DAE4-A2776F80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960" y="1766823"/>
            <a:ext cx="3940119" cy="1313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BA640A-61AE-835B-798A-77DC0DC5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567" y="4101476"/>
            <a:ext cx="4246645" cy="1389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4C773-EB2A-A5F2-DAFD-1A9856162793}"/>
              </a:ext>
            </a:extLst>
          </p:cNvPr>
          <p:cNvSpPr txBox="1"/>
          <p:nvPr/>
        </p:nvSpPr>
        <p:spPr>
          <a:xfrm>
            <a:off x="933567" y="655023"/>
            <a:ext cx="38536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인증 상세 과정</a:t>
            </a:r>
            <a:endParaRPr lang="en-US" altLang="ko-KR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8A296-4999-F656-1D35-35C7B496F115}"/>
              </a:ext>
            </a:extLst>
          </p:cNvPr>
          <p:cNvSpPr txBox="1"/>
          <p:nvPr/>
        </p:nvSpPr>
        <p:spPr>
          <a:xfrm>
            <a:off x="3282183" y="1257930"/>
            <a:ext cx="6009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If (</a:t>
            </a:r>
            <a:r>
              <a:rPr lang="en-US" altLang="ko-KR" sz="2800" dirty="0" err="1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Fail_Count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&lt;=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5)  </a:t>
            </a:r>
            <a:r>
              <a:rPr lang="en-US" altLang="ko-KR" sz="2800" dirty="0" err="1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SysLock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= 1;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3295E-073B-72E9-5B4F-A01C51F57324}"/>
              </a:ext>
            </a:extLst>
          </p:cNvPr>
          <p:cNvSpPr txBox="1"/>
          <p:nvPr/>
        </p:nvSpPr>
        <p:spPr>
          <a:xfrm>
            <a:off x="1421029" y="4385850"/>
            <a:ext cx="4865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4">
                    <a:lumMod val="75000"/>
                  </a:schemeClr>
                </a:solidFill>
              </a:rPr>
              <a:t>[SSS_MGR-&gt;SSS_SQL] ]SYSUNLOCK@2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87C373-BEDB-6A09-E45D-7B5C72236EF6}"/>
              </a:ext>
            </a:extLst>
          </p:cNvPr>
          <p:cNvSpPr txBox="1"/>
          <p:nvPr/>
        </p:nvSpPr>
        <p:spPr>
          <a:xfrm>
            <a:off x="5484677" y="4796381"/>
            <a:ext cx="8022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/>
              <a:t>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FDB66-8421-9587-46E4-25C4A7F9BEC7}"/>
              </a:ext>
            </a:extLst>
          </p:cNvPr>
          <p:cNvSpPr txBox="1"/>
          <p:nvPr/>
        </p:nvSpPr>
        <p:spPr>
          <a:xfrm>
            <a:off x="792580" y="3720443"/>
            <a:ext cx="600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관리자 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App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에서  </a:t>
            </a:r>
            <a:r>
              <a:rPr lang="ko-KR" altLang="en-US" sz="2800" dirty="0" err="1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시스템락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해제</a:t>
            </a:r>
          </a:p>
        </p:txBody>
      </p:sp>
    </p:spTree>
    <p:extLst>
      <p:ext uri="{BB962C8B-B14F-4D97-AF65-F5344CB8AC3E}">
        <p14:creationId xmlns:p14="http://schemas.microsoft.com/office/powerpoint/2010/main" val="338302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F08939-3C6D-09D0-EECC-388A9E6B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98" y="2613020"/>
            <a:ext cx="8317604" cy="2193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748D8-9AD4-7D8C-B85A-D5301A90A0E7}"/>
              </a:ext>
            </a:extLst>
          </p:cNvPr>
          <p:cNvSpPr txBox="1"/>
          <p:nvPr/>
        </p:nvSpPr>
        <p:spPr>
          <a:xfrm>
            <a:off x="933567" y="655023"/>
            <a:ext cx="66864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인증 </a:t>
            </a:r>
            <a:r>
              <a:rPr lang="ko-KR" altLang="en-US" sz="3200" b="1"/>
              <a:t>상세 과정에서 생긴 로그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766450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A649BA-C0E6-E3BD-A8C9-2FB02310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1" y="1274164"/>
            <a:ext cx="4448796" cy="3129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7AD4D6-F4DF-E046-536C-4F14D594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50" y="1178985"/>
            <a:ext cx="4293219" cy="33197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701E90-C92E-F308-960E-09E27A29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43" y="3308961"/>
            <a:ext cx="2810648" cy="3108948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1678CB-7085-389D-4B5F-346B34135EBE}"/>
              </a:ext>
            </a:extLst>
          </p:cNvPr>
          <p:cNvSpPr/>
          <p:nvPr/>
        </p:nvSpPr>
        <p:spPr>
          <a:xfrm>
            <a:off x="1238250" y="3109912"/>
            <a:ext cx="1047750" cy="12668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89B7E2-9463-1263-54CA-BC57B08A8AEB}"/>
              </a:ext>
            </a:extLst>
          </p:cNvPr>
          <p:cNvSpPr/>
          <p:nvPr/>
        </p:nvSpPr>
        <p:spPr>
          <a:xfrm>
            <a:off x="6679945" y="2614612"/>
            <a:ext cx="1047750" cy="12668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CB31A9-DC8F-BB55-8B67-87117AC05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853" y="3162591"/>
            <a:ext cx="2953275" cy="3319757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783B2A-5D33-6EFE-0FD6-3BA8F7EA17ED}"/>
              </a:ext>
            </a:extLst>
          </p:cNvPr>
          <p:cNvSpPr txBox="1"/>
          <p:nvPr/>
        </p:nvSpPr>
        <p:spPr>
          <a:xfrm>
            <a:off x="907441" y="646314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동작 사진</a:t>
            </a:r>
            <a:endParaRPr lang="en-US" altLang="ko-KR" sz="32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F7BCC10-92CA-1AF0-6BE2-112B9F6AF7FF}"/>
              </a:ext>
            </a:extLst>
          </p:cNvPr>
          <p:cNvCxnSpPr>
            <a:cxnSpLocks/>
          </p:cNvCxnSpPr>
          <p:nvPr/>
        </p:nvCxnSpPr>
        <p:spPr>
          <a:xfrm>
            <a:off x="2111509" y="4528552"/>
            <a:ext cx="581089" cy="48247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D8DE7F3-78BF-44BB-4884-DE641425D0DA}"/>
              </a:ext>
            </a:extLst>
          </p:cNvPr>
          <p:cNvCxnSpPr>
            <a:cxnSpLocks/>
          </p:cNvCxnSpPr>
          <p:nvPr/>
        </p:nvCxnSpPr>
        <p:spPr>
          <a:xfrm>
            <a:off x="7753094" y="4750601"/>
            <a:ext cx="581089" cy="48247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691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8D6797-06ED-9C32-B3A2-BB2FD9FF41CC}"/>
              </a:ext>
            </a:extLst>
          </p:cNvPr>
          <p:cNvSpPr txBox="1"/>
          <p:nvPr/>
        </p:nvSpPr>
        <p:spPr>
          <a:xfrm>
            <a:off x="933567" y="655023"/>
            <a:ext cx="85936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보안 위험 이벤트 알림</a:t>
            </a:r>
            <a:endParaRPr lang="en-US" altLang="ko-KR" sz="32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AB40B5-1726-A578-80B4-C89921A93587}"/>
              </a:ext>
            </a:extLst>
          </p:cNvPr>
          <p:cNvSpPr/>
          <p:nvPr/>
        </p:nvSpPr>
        <p:spPr>
          <a:xfrm>
            <a:off x="957693" y="1852748"/>
            <a:ext cx="1972132" cy="1480458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9F67B-952B-86CB-67BD-285DF153705F}"/>
              </a:ext>
            </a:extLst>
          </p:cNvPr>
          <p:cNvSpPr txBox="1"/>
          <p:nvPr/>
        </p:nvSpPr>
        <p:spPr>
          <a:xfrm>
            <a:off x="1203530" y="1483416"/>
            <a:ext cx="148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다이얼 금고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FADC56-6EB4-93A1-4776-57FDEDA6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86" y="2170987"/>
            <a:ext cx="837301" cy="781010"/>
          </a:xfrm>
          <a:prstGeom prst="rect">
            <a:avLst/>
          </a:prstGeom>
        </p:spPr>
      </p:pic>
      <p:pic>
        <p:nvPicPr>
          <p:cNvPr id="13" name="그래픽 12" descr="경고 단색으로 채워진">
            <a:extLst>
              <a:ext uri="{FF2B5EF4-FFF2-40B4-BE49-F238E27FC236}">
                <a16:creationId xmlns:a16="http://schemas.microsoft.com/office/drawing/2014/main" id="{997CDD29-06EA-CC51-72D4-DBE79A15B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8387" y="2143853"/>
            <a:ext cx="248004" cy="248004"/>
          </a:xfrm>
          <a:prstGeom prst="rect">
            <a:avLst/>
          </a:prstGeom>
        </p:spPr>
      </p:pic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DB82EA54-4B91-FEE4-8B94-3ABB47251E1A}"/>
              </a:ext>
            </a:extLst>
          </p:cNvPr>
          <p:cNvSpPr/>
          <p:nvPr/>
        </p:nvSpPr>
        <p:spPr>
          <a:xfrm rot="5400000">
            <a:off x="3933821" y="1541750"/>
            <a:ext cx="388224" cy="2027739"/>
          </a:xfrm>
          <a:prstGeom prst="upArrow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경고 단색으로 채워진">
            <a:extLst>
              <a:ext uri="{FF2B5EF4-FFF2-40B4-BE49-F238E27FC236}">
                <a16:creationId xmlns:a16="http://schemas.microsoft.com/office/drawing/2014/main" id="{08171BAE-1A12-EB32-3771-DF094D507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6686" y="2170987"/>
            <a:ext cx="281978" cy="2819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200804-0198-C9BA-DE5E-E971AB5330E0}"/>
              </a:ext>
            </a:extLst>
          </p:cNvPr>
          <p:cNvSpPr txBox="1"/>
          <p:nvPr/>
        </p:nvSpPr>
        <p:spPr>
          <a:xfrm rot="5400000">
            <a:off x="4869087" y="1447624"/>
            <a:ext cx="14253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/>
              <a:t>~</a:t>
            </a:r>
            <a:endParaRPr lang="ko-KR" altLang="en-US" sz="13800" dirty="0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C2F05E29-E323-BD21-85D9-6638A4466E23}"/>
              </a:ext>
            </a:extLst>
          </p:cNvPr>
          <p:cNvSpPr/>
          <p:nvPr/>
        </p:nvSpPr>
        <p:spPr>
          <a:xfrm rot="5400000">
            <a:off x="6102658" y="2024871"/>
            <a:ext cx="388224" cy="1061499"/>
          </a:xfrm>
          <a:prstGeom prst="upArrow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53F6E9-F012-BC84-B180-8484E6278C85}"/>
              </a:ext>
            </a:extLst>
          </p:cNvPr>
          <p:cNvGrpSpPr/>
          <p:nvPr/>
        </p:nvGrpSpPr>
        <p:grpSpPr>
          <a:xfrm>
            <a:off x="9459102" y="2170987"/>
            <a:ext cx="2036951" cy="3674494"/>
            <a:chOff x="8826118" y="2410701"/>
            <a:chExt cx="2036951" cy="9480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B3955A-FE90-69AF-542E-E325FE5F34FC}"/>
                </a:ext>
              </a:extLst>
            </p:cNvPr>
            <p:cNvSpPr/>
            <p:nvPr/>
          </p:nvSpPr>
          <p:spPr>
            <a:xfrm>
              <a:off x="9043640" y="2410701"/>
              <a:ext cx="1562470" cy="35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3C5AE1E-33D7-0074-4EE4-B532964F9865}"/>
                </a:ext>
              </a:extLst>
            </p:cNvPr>
            <p:cNvSpPr/>
            <p:nvPr/>
          </p:nvSpPr>
          <p:spPr>
            <a:xfrm>
              <a:off x="9043640" y="3322966"/>
              <a:ext cx="1562470" cy="358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32DCAC-4691-44F1-7C8B-2888AFD05927}"/>
                </a:ext>
              </a:extLst>
            </p:cNvPr>
            <p:cNvSpPr txBox="1"/>
            <p:nvPr/>
          </p:nvSpPr>
          <p:spPr>
            <a:xfrm>
              <a:off x="8826118" y="2826000"/>
              <a:ext cx="2036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SafeDB</a:t>
              </a:r>
              <a:endParaRPr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8AB7BB-59BE-CDDF-B269-CCCE3EB4EED4}"/>
              </a:ext>
            </a:extLst>
          </p:cNvPr>
          <p:cNvGrpSpPr/>
          <p:nvPr/>
        </p:nvGrpSpPr>
        <p:grpSpPr>
          <a:xfrm>
            <a:off x="6961428" y="2018632"/>
            <a:ext cx="2326264" cy="4197928"/>
            <a:chOff x="9371521" y="4632707"/>
            <a:chExt cx="1174560" cy="11546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96B0349-2DD5-2EDA-F0D6-119D3D35602A}"/>
                </a:ext>
              </a:extLst>
            </p:cNvPr>
            <p:cNvSpPr/>
            <p:nvPr/>
          </p:nvSpPr>
          <p:spPr>
            <a:xfrm>
              <a:off x="9371521" y="4632707"/>
              <a:ext cx="1174560" cy="1132368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917E72-78B4-864F-477E-22CCB259713E}"/>
                </a:ext>
              </a:extLst>
            </p:cNvPr>
            <p:cNvSpPr txBox="1"/>
            <p:nvPr/>
          </p:nvSpPr>
          <p:spPr>
            <a:xfrm>
              <a:off x="9464379" y="5079426"/>
              <a:ext cx="9888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DB</a:t>
              </a:r>
              <a:b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</a:br>
              <a: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Client</a:t>
              </a:r>
              <a:endPara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pic>
        <p:nvPicPr>
          <p:cNvPr id="29" name="그래픽 28" descr="경고 단색으로 채워진">
            <a:extLst>
              <a:ext uri="{FF2B5EF4-FFF2-40B4-BE49-F238E27FC236}">
                <a16:creationId xmlns:a16="http://schemas.microsoft.com/office/drawing/2014/main" id="{59D28274-CF97-0C1C-C887-BB2A36702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8334" y="2113503"/>
            <a:ext cx="248004" cy="2480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A5EA11-64BF-09A4-E1DB-B5916AAF31F7}"/>
              </a:ext>
            </a:extLst>
          </p:cNvPr>
          <p:cNvSpPr txBox="1"/>
          <p:nvPr/>
        </p:nvSpPr>
        <p:spPr>
          <a:xfrm>
            <a:off x="5914183" y="2083616"/>
            <a:ext cx="1715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SENDLOG@ID</a:t>
            </a:r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28D331E0-DAAF-EA00-A1D4-68B023B27F65}"/>
              </a:ext>
            </a:extLst>
          </p:cNvPr>
          <p:cNvSpPr/>
          <p:nvPr/>
        </p:nvSpPr>
        <p:spPr>
          <a:xfrm rot="5400000">
            <a:off x="9002148" y="3448038"/>
            <a:ext cx="388224" cy="1061499"/>
          </a:xfrm>
          <a:prstGeom prst="upArrow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8C3AC2-5D0A-4575-C267-470D9784C369}"/>
              </a:ext>
            </a:extLst>
          </p:cNvPr>
          <p:cNvSpPr txBox="1"/>
          <p:nvPr/>
        </p:nvSpPr>
        <p:spPr>
          <a:xfrm>
            <a:off x="8466531" y="3403562"/>
            <a:ext cx="3029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chemeClr val="accent6">
                    <a:lumMod val="50000"/>
                  </a:schemeClr>
                </a:solidFill>
                <a:effectLst>
                  <a:glow rad="1130300">
                    <a:schemeClr val="bg1">
                      <a:lumMod val="95000"/>
                      <a:alpha val="40000"/>
                    </a:schemeClr>
                  </a:glow>
                </a:effectLst>
              </a:rPr>
              <a:t>save_log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glow rad="1130300">
                    <a:schemeClr val="bg1">
                      <a:lumMod val="95000"/>
                      <a:alpha val="40000"/>
                    </a:schemeClr>
                  </a:glow>
                </a:effectLst>
              </a:rPr>
              <a:t>(int id, char* log);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effectLst>
                <a:glow rad="1130300">
                  <a:schemeClr val="bg1">
                    <a:lumMod val="9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6ABC2B10-B23C-8095-66DF-B1D5607C9FE1}"/>
              </a:ext>
            </a:extLst>
          </p:cNvPr>
          <p:cNvSpPr/>
          <p:nvPr/>
        </p:nvSpPr>
        <p:spPr>
          <a:xfrm rot="5400000" flipV="1">
            <a:off x="5723238" y="4020229"/>
            <a:ext cx="388224" cy="1057249"/>
          </a:xfrm>
          <a:prstGeom prst="upArrow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56BE6B-F30E-B6A6-815E-9314DF03E754}"/>
              </a:ext>
            </a:extLst>
          </p:cNvPr>
          <p:cNvSpPr txBox="1"/>
          <p:nvPr/>
        </p:nvSpPr>
        <p:spPr>
          <a:xfrm>
            <a:off x="5056388" y="3985409"/>
            <a:ext cx="171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SECURITY@2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0E4F24E-980A-949F-5AE6-2FFC8FAD5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4381" y="4282356"/>
            <a:ext cx="2616554" cy="19361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B3C6461-32FF-5668-AD66-D697BA6CF91B}"/>
              </a:ext>
            </a:extLst>
          </p:cNvPr>
          <p:cNvSpPr txBox="1"/>
          <p:nvPr/>
        </p:nvSpPr>
        <p:spPr>
          <a:xfrm>
            <a:off x="1936138" y="3908548"/>
            <a:ext cx="3086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부저</a:t>
            </a:r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경고음</a:t>
            </a:r>
            <a:r>
              <a:rPr lang="en-US" altLang="ko-KR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LCD </a:t>
            </a:r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출력</a:t>
            </a:r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F5A922BD-D76C-37BC-6016-47D3A7340852}"/>
              </a:ext>
            </a:extLst>
          </p:cNvPr>
          <p:cNvSpPr/>
          <p:nvPr/>
        </p:nvSpPr>
        <p:spPr>
          <a:xfrm rot="5400000" flipV="1">
            <a:off x="5795382" y="4976222"/>
            <a:ext cx="388224" cy="1057249"/>
          </a:xfrm>
          <a:prstGeom prst="upArrow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23B1CA-D63A-5B5E-795A-E4A62FBD9117}"/>
              </a:ext>
            </a:extLst>
          </p:cNvPr>
          <p:cNvSpPr txBox="1"/>
          <p:nvPr/>
        </p:nvSpPr>
        <p:spPr>
          <a:xfrm>
            <a:off x="5157192" y="5012676"/>
            <a:ext cx="171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SECURITY@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81BF83-69BE-CA64-69ED-04D8551054C0}"/>
              </a:ext>
            </a:extLst>
          </p:cNvPr>
          <p:cNvSpPr txBox="1"/>
          <p:nvPr/>
        </p:nvSpPr>
        <p:spPr>
          <a:xfrm>
            <a:off x="7258572" y="2333568"/>
            <a:ext cx="3029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130300">
                    <a:schemeClr val="bg1">
                      <a:lumMod val="95000"/>
                      <a:alpha val="40000"/>
                    </a:schemeClr>
                  </a:glow>
                </a:effectLst>
              </a:rPr>
              <a:t>System Lock</a:t>
            </a:r>
            <a:endParaRPr lang="ko-KR" altLang="en-US" sz="2000" b="1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glow rad="1130300">
                  <a:schemeClr val="bg1">
                    <a:lumMod val="95000"/>
                    <a:alpha val="40000"/>
                  </a:schemeClr>
                </a:glo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3FA6C3-DA0E-E931-2B52-3557EA354117}"/>
              </a:ext>
            </a:extLst>
          </p:cNvPr>
          <p:cNvSpPr txBox="1"/>
          <p:nvPr/>
        </p:nvSpPr>
        <p:spPr>
          <a:xfrm>
            <a:off x="7072054" y="5277081"/>
            <a:ext cx="2435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로그인 실패 이벤트</a:t>
            </a:r>
            <a:br>
              <a:rPr lang="en-US" altLang="ko-KR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(5</a:t>
            </a:r>
            <a:r>
              <a:rPr lang="ko-KR" altLang="en-US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회 불일치</a:t>
            </a:r>
            <a:r>
              <a:rPr lang="en-US" altLang="ko-KR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305970-304C-34BC-09AF-B21DC24D6148}"/>
              </a:ext>
            </a:extLst>
          </p:cNvPr>
          <p:cNvSpPr/>
          <p:nvPr/>
        </p:nvSpPr>
        <p:spPr>
          <a:xfrm rot="5400000">
            <a:off x="8132784" y="1097863"/>
            <a:ext cx="180918" cy="18252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8E92D2-FF4B-6FC1-9B49-DC9D4E973E59}"/>
              </a:ext>
            </a:extLst>
          </p:cNvPr>
          <p:cNvSpPr txBox="1"/>
          <p:nvPr/>
        </p:nvSpPr>
        <p:spPr>
          <a:xfrm>
            <a:off x="8374223" y="1050747"/>
            <a:ext cx="22283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볼스위치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이벤트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 알림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2FCDF4-9E79-8A64-02A3-2D8FF78DA484}"/>
              </a:ext>
            </a:extLst>
          </p:cNvPr>
          <p:cNvSpPr/>
          <p:nvPr/>
        </p:nvSpPr>
        <p:spPr>
          <a:xfrm rot="5400000">
            <a:off x="8132784" y="1412070"/>
            <a:ext cx="180918" cy="182527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3470C5-1961-AA1C-6612-B7826D91C553}"/>
              </a:ext>
            </a:extLst>
          </p:cNvPr>
          <p:cNvSpPr txBox="1"/>
          <p:nvPr/>
        </p:nvSpPr>
        <p:spPr>
          <a:xfrm>
            <a:off x="8374223" y="1364954"/>
            <a:ext cx="28600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비밀번호 불일치 이벤트 알림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3811EE-EA25-FD12-3D8A-2249B9E57F5F}"/>
              </a:ext>
            </a:extLst>
          </p:cNvPr>
          <p:cNvSpPr txBox="1"/>
          <p:nvPr/>
        </p:nvSpPr>
        <p:spPr>
          <a:xfrm>
            <a:off x="3669060" y="2101265"/>
            <a:ext cx="1715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SENDLOG@ID</a:t>
            </a:r>
          </a:p>
        </p:txBody>
      </p:sp>
    </p:spTree>
    <p:extLst>
      <p:ext uri="{BB962C8B-B14F-4D97-AF65-F5344CB8AC3E}">
        <p14:creationId xmlns:p14="http://schemas.microsoft.com/office/powerpoint/2010/main" val="50547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01B99-0835-E84F-1044-27D41427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22FA661D-4791-7E37-C493-AFCBC172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464" y="2693933"/>
            <a:ext cx="605204" cy="564517"/>
          </a:xfrm>
          <a:prstGeom prst="rect">
            <a:avLst/>
          </a:prstGeom>
        </p:spPr>
      </p:pic>
      <p:pic>
        <p:nvPicPr>
          <p:cNvPr id="32" name="그래픽 31" descr="경고 단색으로 채워진">
            <a:extLst>
              <a:ext uri="{FF2B5EF4-FFF2-40B4-BE49-F238E27FC236}">
                <a16:creationId xmlns:a16="http://schemas.microsoft.com/office/drawing/2014/main" id="{EF323517-8181-645A-8B79-A5FCFAEC2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475" y="2733944"/>
            <a:ext cx="281978" cy="28197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556C6FB-A5F6-5E5F-A48B-539536F571FA}"/>
              </a:ext>
            </a:extLst>
          </p:cNvPr>
          <p:cNvSpPr/>
          <p:nvPr/>
        </p:nvSpPr>
        <p:spPr>
          <a:xfrm>
            <a:off x="3016894" y="1837509"/>
            <a:ext cx="6705600" cy="45309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1AF87-2CF5-61D5-49C8-BA12B9DCAB80}"/>
              </a:ext>
            </a:extLst>
          </p:cNvPr>
          <p:cNvSpPr txBox="1"/>
          <p:nvPr/>
        </p:nvSpPr>
        <p:spPr>
          <a:xfrm>
            <a:off x="5250542" y="1048210"/>
            <a:ext cx="571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다이얼 금고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326E5-87B4-BBF9-53BD-5EEFF252D088}"/>
              </a:ext>
            </a:extLst>
          </p:cNvPr>
          <p:cNvSpPr txBox="1"/>
          <p:nvPr/>
        </p:nvSpPr>
        <p:spPr>
          <a:xfrm>
            <a:off x="933567" y="655023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관리자 알림 시스템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아두이노</a:t>
            </a:r>
            <a:r>
              <a:rPr lang="en-US" altLang="ko-KR" sz="3200" b="1" dirty="0"/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030D83-D706-4B29-0D0C-07A966BA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999" y="2672710"/>
            <a:ext cx="1106963" cy="633201"/>
          </a:xfrm>
          <a:prstGeom prst="rect">
            <a:avLst/>
          </a:prstGeom>
        </p:spPr>
      </p:pic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B89D2F2E-C3B3-531C-B028-C6EA46F00295}"/>
              </a:ext>
            </a:extLst>
          </p:cNvPr>
          <p:cNvSpPr/>
          <p:nvPr/>
        </p:nvSpPr>
        <p:spPr>
          <a:xfrm rot="5400000">
            <a:off x="8431477" y="2240765"/>
            <a:ext cx="502155" cy="1173533"/>
          </a:xfrm>
          <a:prstGeom prst="upArrow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631607-DBA9-155D-7E59-49782594001F}"/>
              </a:ext>
            </a:extLst>
          </p:cNvPr>
          <p:cNvSpPr txBox="1"/>
          <p:nvPr/>
        </p:nvSpPr>
        <p:spPr>
          <a:xfrm>
            <a:off x="8128182" y="3078609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</a:rPr>
              <a:t>UI 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6F703F-AE0A-4223-EB59-4A811593F8AD}"/>
              </a:ext>
            </a:extLst>
          </p:cNvPr>
          <p:cNvGrpSpPr/>
          <p:nvPr/>
        </p:nvGrpSpPr>
        <p:grpSpPr>
          <a:xfrm>
            <a:off x="4497866" y="2072641"/>
            <a:ext cx="3300800" cy="3971108"/>
            <a:chOff x="9371521" y="4632707"/>
            <a:chExt cx="1174560" cy="113236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16D7EF6-F843-9E62-6A63-78BA9F5BB45B}"/>
                </a:ext>
              </a:extLst>
            </p:cNvPr>
            <p:cNvSpPr/>
            <p:nvPr/>
          </p:nvSpPr>
          <p:spPr>
            <a:xfrm>
              <a:off x="9371521" y="4632707"/>
              <a:ext cx="1174560" cy="1132368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12EBD2-A759-4D0F-713F-E737FC4802F1}"/>
                </a:ext>
              </a:extLst>
            </p:cNvPr>
            <p:cNvSpPr txBox="1"/>
            <p:nvPr/>
          </p:nvSpPr>
          <p:spPr>
            <a:xfrm>
              <a:off x="9474716" y="5098838"/>
              <a:ext cx="988844" cy="13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아두이노</a:t>
              </a:r>
              <a:endPara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4BCF2D-42D8-1584-BC8D-14D027AAF220}"/>
                </a:ext>
              </a:extLst>
            </p:cNvPr>
            <p:cNvSpPr txBox="1"/>
            <p:nvPr/>
          </p:nvSpPr>
          <p:spPr>
            <a:xfrm>
              <a:off x="9485053" y="4844639"/>
              <a:ext cx="988844" cy="114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07AE5715-A56C-188D-0F14-53AB68882B30}"/>
              </a:ext>
            </a:extLst>
          </p:cNvPr>
          <p:cNvSpPr/>
          <p:nvPr/>
        </p:nvSpPr>
        <p:spPr>
          <a:xfrm rot="16200000" flipH="1" flipV="1">
            <a:off x="3529638" y="3221001"/>
            <a:ext cx="388224" cy="1057249"/>
          </a:xfrm>
          <a:prstGeom prst="upArrow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9D6D0-6E29-A2CC-C54B-F0DBB2BB3FC8}"/>
              </a:ext>
            </a:extLst>
          </p:cNvPr>
          <p:cNvSpPr txBox="1"/>
          <p:nvPr/>
        </p:nvSpPr>
        <p:spPr>
          <a:xfrm>
            <a:off x="2862788" y="3186181"/>
            <a:ext cx="171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SECURITY@2 </a:t>
            </a:r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BBC47AC9-0D95-5C0F-8C7A-413FDEBB1279}"/>
              </a:ext>
            </a:extLst>
          </p:cNvPr>
          <p:cNvSpPr/>
          <p:nvPr/>
        </p:nvSpPr>
        <p:spPr>
          <a:xfrm rot="16200000" flipH="1" flipV="1">
            <a:off x="3601782" y="4176994"/>
            <a:ext cx="388224" cy="1057249"/>
          </a:xfrm>
          <a:prstGeom prst="upArrow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16D56C-051C-0768-2D41-C7BC8F41EA8A}"/>
              </a:ext>
            </a:extLst>
          </p:cNvPr>
          <p:cNvSpPr txBox="1"/>
          <p:nvPr/>
        </p:nvSpPr>
        <p:spPr>
          <a:xfrm>
            <a:off x="2963592" y="4213448"/>
            <a:ext cx="171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SECURITY@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7AD276-50A6-2652-D2C9-CE3A1B097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02179">
            <a:off x="1012409" y="3392454"/>
            <a:ext cx="1713088" cy="13314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79CC4FC-4EEE-9620-D45F-CFD074CB1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4891" y="3688157"/>
            <a:ext cx="915034" cy="837048"/>
          </a:xfrm>
          <a:prstGeom prst="rect">
            <a:avLst/>
          </a:prstGeom>
        </p:spPr>
      </p:pic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79E24A26-3E43-D6AE-C846-96E3FDC37B6F}"/>
              </a:ext>
            </a:extLst>
          </p:cNvPr>
          <p:cNvSpPr/>
          <p:nvPr/>
        </p:nvSpPr>
        <p:spPr>
          <a:xfrm rot="5400000">
            <a:off x="8450527" y="3435507"/>
            <a:ext cx="502155" cy="1173533"/>
          </a:xfrm>
          <a:prstGeom prst="upArrow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DBA8F0-A73F-CD53-34D3-45D9974355EC}"/>
              </a:ext>
            </a:extLst>
          </p:cNvPr>
          <p:cNvSpPr txBox="1"/>
          <p:nvPr/>
        </p:nvSpPr>
        <p:spPr>
          <a:xfrm>
            <a:off x="8095788" y="427335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accent6">
                    <a:lumMod val="50000"/>
                  </a:schemeClr>
                </a:solidFill>
              </a:rPr>
              <a:t>부저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 알림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0BB7785-8B3F-B450-B76E-339EDECC6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0928" y="4838258"/>
            <a:ext cx="753479" cy="864976"/>
          </a:xfrm>
          <a:prstGeom prst="rect">
            <a:avLst/>
          </a:prstGeom>
        </p:spPr>
      </p:pic>
      <p:sp>
        <p:nvSpPr>
          <p:cNvPr id="40" name="화살표: 위쪽 39">
            <a:extLst>
              <a:ext uri="{FF2B5EF4-FFF2-40B4-BE49-F238E27FC236}">
                <a16:creationId xmlns:a16="http://schemas.microsoft.com/office/drawing/2014/main" id="{9795C100-BB4E-DD16-EAF5-7719B98E8E02}"/>
              </a:ext>
            </a:extLst>
          </p:cNvPr>
          <p:cNvSpPr/>
          <p:nvPr/>
        </p:nvSpPr>
        <p:spPr>
          <a:xfrm rot="5400000" flipV="1">
            <a:off x="8388456" y="4577095"/>
            <a:ext cx="502155" cy="1087491"/>
          </a:xfrm>
          <a:prstGeom prst="upArrow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73C6F7-ECA9-4E09-969A-39C624C1A0BE}"/>
              </a:ext>
            </a:extLst>
          </p:cNvPr>
          <p:cNvSpPr txBox="1"/>
          <p:nvPr/>
        </p:nvSpPr>
        <p:spPr>
          <a:xfrm>
            <a:off x="8115135" y="5409220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부저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 끄기</a:t>
            </a:r>
          </a:p>
        </p:txBody>
      </p:sp>
    </p:spTree>
    <p:extLst>
      <p:ext uri="{BB962C8B-B14F-4D97-AF65-F5344CB8AC3E}">
        <p14:creationId xmlns:p14="http://schemas.microsoft.com/office/powerpoint/2010/main" val="6187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, 스크린샷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853B77-ABE5-A686-6783-E573E6012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0" y="2015401"/>
            <a:ext cx="5850834" cy="4388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8F06C-F8C6-CC22-0004-F18C62B87B42}"/>
              </a:ext>
            </a:extLst>
          </p:cNvPr>
          <p:cNvSpPr txBox="1"/>
          <p:nvPr/>
        </p:nvSpPr>
        <p:spPr>
          <a:xfrm>
            <a:off x="907441" y="646314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동작 사진</a:t>
            </a:r>
            <a:endParaRPr lang="en-US" altLang="ko-KR" sz="3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58B19F-27B3-041B-3790-CAED868D6E61}"/>
              </a:ext>
            </a:extLst>
          </p:cNvPr>
          <p:cNvSpPr/>
          <p:nvPr/>
        </p:nvSpPr>
        <p:spPr>
          <a:xfrm>
            <a:off x="2995948" y="1971438"/>
            <a:ext cx="645358" cy="6595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9C08A-8FB6-081A-7A9F-47F031A5282D}"/>
              </a:ext>
            </a:extLst>
          </p:cNvPr>
          <p:cNvSpPr txBox="1"/>
          <p:nvPr/>
        </p:nvSpPr>
        <p:spPr>
          <a:xfrm>
            <a:off x="2623787" y="1386663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볼 스위치 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ko-KR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BC4E01-BE40-C1E9-A8A2-DFB30F0B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76039"/>
            <a:ext cx="5782482" cy="628738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664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5D9D02-36CA-AA10-90EA-ECFBCE32D8B1}"/>
              </a:ext>
            </a:extLst>
          </p:cNvPr>
          <p:cNvSpPr txBox="1"/>
          <p:nvPr/>
        </p:nvSpPr>
        <p:spPr>
          <a:xfrm>
            <a:off x="589502" y="51216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개요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744A1-FEA3-C1B8-1C62-AE9CA95A3539}"/>
              </a:ext>
            </a:extLst>
          </p:cNvPr>
          <p:cNvSpPr txBox="1"/>
          <p:nvPr/>
        </p:nvSpPr>
        <p:spPr>
          <a:xfrm>
            <a:off x="2854110" y="1719569"/>
            <a:ext cx="5958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기존 다이얼 금고 프로젝트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CC7962A-7670-2774-C11F-D5F8EC4978A9}"/>
              </a:ext>
            </a:extLst>
          </p:cNvPr>
          <p:cNvSpPr/>
          <p:nvPr/>
        </p:nvSpPr>
        <p:spPr>
          <a:xfrm>
            <a:off x="5318542" y="2883159"/>
            <a:ext cx="997545" cy="1258418"/>
          </a:xfrm>
          <a:prstGeom prst="downArrow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8BC67-3416-DA0C-4B1B-182CBABAB12F}"/>
              </a:ext>
            </a:extLst>
          </p:cNvPr>
          <p:cNvSpPr txBox="1"/>
          <p:nvPr/>
        </p:nvSpPr>
        <p:spPr>
          <a:xfrm>
            <a:off x="3882438" y="4476859"/>
            <a:ext cx="3902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금고 관리 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3F5E2-F999-C250-C546-5EB9EF37E32F}"/>
              </a:ext>
            </a:extLst>
          </p:cNvPr>
          <p:cNvSpPr txBox="1"/>
          <p:nvPr/>
        </p:nvSpPr>
        <p:spPr>
          <a:xfrm>
            <a:off x="3292533" y="2929870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기능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확장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15D27-F6BA-9B79-D008-A1471ACC14BA}"/>
              </a:ext>
            </a:extLst>
          </p:cNvPr>
          <p:cNvSpPr txBox="1"/>
          <p:nvPr/>
        </p:nvSpPr>
        <p:spPr>
          <a:xfrm>
            <a:off x="6240527" y="2929870"/>
            <a:ext cx="2193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기능 분산</a:t>
            </a:r>
          </a:p>
        </p:txBody>
      </p:sp>
    </p:spTree>
    <p:extLst>
      <p:ext uri="{BB962C8B-B14F-4D97-AF65-F5344CB8AC3E}">
        <p14:creationId xmlns:p14="http://schemas.microsoft.com/office/powerpoint/2010/main" val="399062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영상2">
            <a:hlinkClick r:id="" action="ppaction://media"/>
            <a:extLst>
              <a:ext uri="{FF2B5EF4-FFF2-40B4-BE49-F238E27FC236}">
                <a16:creationId xmlns:a16="http://schemas.microsoft.com/office/drawing/2014/main" id="{F71D75BF-358E-E023-A95A-92302E4A7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125" y="1566267"/>
            <a:ext cx="7905750" cy="4446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5F06E6-1495-1E56-8FC4-EF9D9577BA5A}"/>
              </a:ext>
            </a:extLst>
          </p:cNvPr>
          <p:cNvSpPr txBox="1"/>
          <p:nvPr/>
        </p:nvSpPr>
        <p:spPr>
          <a:xfrm>
            <a:off x="2907691" y="843575"/>
            <a:ext cx="6541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로그인 및 보안 시스템 동작 영상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66451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9F409F-7C6A-2F3C-8C4F-A198663FACC0}"/>
              </a:ext>
            </a:extLst>
          </p:cNvPr>
          <p:cNvSpPr txBox="1"/>
          <p:nvPr/>
        </p:nvSpPr>
        <p:spPr>
          <a:xfrm>
            <a:off x="907441" y="646314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관리자 시스템</a:t>
            </a:r>
            <a:endParaRPr lang="en-US" altLang="ko-KR" sz="32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509171-5FEF-2593-00CF-4C89B5B7C8C1}"/>
              </a:ext>
            </a:extLst>
          </p:cNvPr>
          <p:cNvGrpSpPr/>
          <p:nvPr/>
        </p:nvGrpSpPr>
        <p:grpSpPr>
          <a:xfrm>
            <a:off x="1719095" y="1924765"/>
            <a:ext cx="9987958" cy="2885359"/>
            <a:chOff x="1528595" y="1826506"/>
            <a:chExt cx="9987958" cy="28853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E993C-2F99-927E-DA87-342E750BEB82}"/>
                </a:ext>
              </a:extLst>
            </p:cNvPr>
            <p:cNvSpPr txBox="1"/>
            <p:nvPr/>
          </p:nvSpPr>
          <p:spPr>
            <a:xfrm>
              <a:off x="1528595" y="1868802"/>
              <a:ext cx="4412936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/>
                <a:t>관리자 앱</a:t>
              </a:r>
              <a:endParaRPr lang="en-US" altLang="ko-KR" sz="2800" b="1" dirty="0"/>
            </a:p>
            <a:p>
              <a:endParaRPr lang="en-US" altLang="ko-KR" sz="3200" b="1" dirty="0"/>
            </a:p>
            <a:p>
              <a:r>
                <a:rPr lang="en-US" altLang="ko-KR" sz="2800" b="1" dirty="0"/>
                <a:t>- </a:t>
              </a:r>
              <a:r>
                <a:rPr lang="ko-KR" altLang="en-US" sz="2800" b="1" dirty="0"/>
                <a:t>새로운 금고 등록</a:t>
              </a:r>
              <a:endParaRPr lang="en-US" altLang="ko-KR" sz="2800" b="1" dirty="0"/>
            </a:p>
            <a:p>
              <a:endParaRPr lang="en-US" altLang="ko-KR" sz="1600" b="1" dirty="0"/>
            </a:p>
            <a:p>
              <a:r>
                <a:rPr lang="en-US" altLang="ko-KR" sz="2800" b="1" dirty="0"/>
                <a:t>- </a:t>
              </a:r>
              <a:r>
                <a:rPr lang="ko-KR" altLang="en-US" sz="2800" b="1" dirty="0"/>
                <a:t>비밀번호 설정</a:t>
              </a:r>
              <a:endParaRPr lang="en-US" altLang="ko-KR" sz="2800" b="1" dirty="0"/>
            </a:p>
            <a:p>
              <a:endParaRPr lang="en-US" altLang="ko-KR" sz="1600" b="1" dirty="0"/>
            </a:p>
            <a:p>
              <a:r>
                <a:rPr lang="en-US" altLang="ko-KR" sz="2800" b="1" dirty="0"/>
                <a:t>- </a:t>
              </a:r>
              <a:r>
                <a:rPr lang="en-US" altLang="ko-KR" sz="2800" b="1" dirty="0" err="1"/>
                <a:t>SysLock</a:t>
              </a:r>
              <a:r>
                <a:rPr lang="en-US" altLang="ko-KR" sz="2800" b="1" dirty="0"/>
                <a:t> </a:t>
              </a:r>
              <a:r>
                <a:rPr lang="ko-KR" altLang="en-US" sz="2800" b="1" dirty="0"/>
                <a:t>해제</a:t>
              </a:r>
              <a:endParaRPr lang="en-US" altLang="ko-KR" sz="2800" b="1" dirty="0"/>
            </a:p>
          </p:txBody>
        </p:sp>
        <p:pic>
          <p:nvPicPr>
            <p:cNvPr id="16" name="Picture 2" descr="LDPlayer 9을 위한 Windows - Uptodown에서 무료로 다운로드하세요">
              <a:extLst>
                <a:ext uri="{FF2B5EF4-FFF2-40B4-BE49-F238E27FC236}">
                  <a16:creationId xmlns:a16="http://schemas.microsoft.com/office/drawing/2014/main" id="{3FC03B08-46E7-8EDD-BE73-15F27A978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574" y="1826506"/>
              <a:ext cx="567676" cy="56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B516F-411F-1EF8-235F-177B5A4C4FEB}"/>
                </a:ext>
              </a:extLst>
            </p:cNvPr>
            <p:cNvSpPr txBox="1"/>
            <p:nvPr/>
          </p:nvSpPr>
          <p:spPr>
            <a:xfrm>
              <a:off x="5420553" y="4250200"/>
              <a:ext cx="36567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SYSUNLOCK@</a:t>
              </a:r>
              <a:r>
                <a:rPr lang="en-US" altLang="ko-KR" sz="2400" b="1" dirty="0"/>
                <a:t>ID</a:t>
              </a:r>
              <a:endParaRPr lang="ko-KR" altLang="en-US" sz="24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04D681-572B-DB51-4D98-598F24C5C226}"/>
                </a:ext>
              </a:extLst>
            </p:cNvPr>
            <p:cNvSpPr txBox="1"/>
            <p:nvPr/>
          </p:nvSpPr>
          <p:spPr>
            <a:xfrm>
              <a:off x="5420553" y="3568184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SETPSWD</a:t>
              </a:r>
              <a:r>
                <a:rPr lang="en-US" altLang="ko-KR" sz="2400" b="1" dirty="0"/>
                <a:t>@ID@NEWPSWD</a:t>
              </a:r>
              <a:endParaRPr lang="ko-KR" altLang="en-US" sz="24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0128F6-C68E-7C10-FACD-FD60B84CF411}"/>
                </a:ext>
              </a:extLst>
            </p:cNvPr>
            <p:cNvSpPr txBox="1"/>
            <p:nvPr/>
          </p:nvSpPr>
          <p:spPr>
            <a:xfrm>
              <a:off x="5420553" y="2886168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/>
                <a:t>REGIST@ID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9755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A6ABC2-E4A1-F7B3-E393-6BD3B0EDED43}"/>
              </a:ext>
            </a:extLst>
          </p:cNvPr>
          <p:cNvSpPr txBox="1"/>
          <p:nvPr/>
        </p:nvSpPr>
        <p:spPr>
          <a:xfrm>
            <a:off x="907441" y="646314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관리자 시스템</a:t>
            </a:r>
            <a:endParaRPr lang="en-US" altLang="ko-KR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D20C56-F877-C9E8-2A6A-148CB08D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635" y="4047009"/>
            <a:ext cx="6920568" cy="2164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0C90C3-A9A3-7391-1354-2B86C2EE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44" y="1506477"/>
            <a:ext cx="6815659" cy="2265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1899AB-136F-387F-8D61-E25630A2FA49}"/>
              </a:ext>
            </a:extLst>
          </p:cNvPr>
          <p:cNvSpPr txBox="1"/>
          <p:nvPr/>
        </p:nvSpPr>
        <p:spPr>
          <a:xfrm>
            <a:off x="1066800" y="40470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비밀 번호 변경 후 </a:t>
            </a:r>
            <a:r>
              <a:rPr lang="en-US" altLang="ko-KR" sz="2800" b="1" dirty="0"/>
              <a:t>info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08C96-1017-0D9B-C712-837222A75A80}"/>
              </a:ext>
            </a:extLst>
          </p:cNvPr>
          <p:cNvSpPr txBox="1"/>
          <p:nvPr/>
        </p:nvSpPr>
        <p:spPr>
          <a:xfrm>
            <a:off x="1066800" y="15064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비밀 번호 변경 전 </a:t>
            </a:r>
            <a:r>
              <a:rPr lang="en-US" altLang="ko-KR" sz="2800" b="1" dirty="0"/>
              <a:t>info table</a:t>
            </a:r>
          </a:p>
        </p:txBody>
      </p:sp>
    </p:spTree>
    <p:extLst>
      <p:ext uri="{BB962C8B-B14F-4D97-AF65-F5344CB8AC3E}">
        <p14:creationId xmlns:p14="http://schemas.microsoft.com/office/powerpoint/2010/main" val="1224471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BFCDBC-4543-E330-A251-FF604474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205" y="989889"/>
            <a:ext cx="7220958" cy="4878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FEBEC-6929-EECB-2CFA-D4641F865259}"/>
              </a:ext>
            </a:extLst>
          </p:cNvPr>
          <p:cNvSpPr txBox="1"/>
          <p:nvPr/>
        </p:nvSpPr>
        <p:spPr>
          <a:xfrm>
            <a:off x="907441" y="646314"/>
            <a:ext cx="613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남겨진 로그들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78217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영상1">
            <a:hlinkClick r:id="" action="ppaction://media"/>
            <a:extLst>
              <a:ext uri="{FF2B5EF4-FFF2-40B4-BE49-F238E27FC236}">
                <a16:creationId xmlns:a16="http://schemas.microsoft.com/office/drawing/2014/main" id="{921EF577-0B57-386D-B2F4-9699DB172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0163" y="1361675"/>
            <a:ext cx="7927975" cy="4459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3D424-7D10-0CAF-F8C2-8B6391A04341}"/>
              </a:ext>
            </a:extLst>
          </p:cNvPr>
          <p:cNvSpPr txBox="1"/>
          <p:nvPr/>
        </p:nvSpPr>
        <p:spPr>
          <a:xfrm>
            <a:off x="2696382" y="659376"/>
            <a:ext cx="6541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비밀번호 변경 동작 영상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55764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F27F1-36CE-C38E-9A1C-2499DA427BAD}"/>
              </a:ext>
            </a:extLst>
          </p:cNvPr>
          <p:cNvSpPr txBox="1"/>
          <p:nvPr/>
        </p:nvSpPr>
        <p:spPr>
          <a:xfrm>
            <a:off x="1383691" y="834050"/>
            <a:ext cx="65411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1"/>
            </a:lvl1pPr>
          </a:lstStyle>
          <a:p>
            <a:r>
              <a:rPr lang="ko-KR" altLang="en-US" sz="4000" dirty="0"/>
              <a:t>개선점</a:t>
            </a:r>
            <a:endParaRPr lang="en-US" altLang="ko-K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9F6F3-3ED8-0AD2-2A7F-395877FD10CF}"/>
              </a:ext>
            </a:extLst>
          </p:cNvPr>
          <p:cNvSpPr txBox="1"/>
          <p:nvPr/>
        </p:nvSpPr>
        <p:spPr>
          <a:xfrm>
            <a:off x="1012217" y="2062775"/>
            <a:ext cx="7934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1"/>
            </a:lvl1pPr>
          </a:lstStyle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계획했던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RFID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로 관리자 모드 진입 </a:t>
            </a:r>
            <a:r>
              <a:rPr lang="ko-KR" altLang="en-US" sz="2800" dirty="0" err="1">
                <a:solidFill>
                  <a:schemeClr val="accent1">
                    <a:lumMod val="75000"/>
                  </a:schemeClr>
                </a:solidFill>
              </a:rPr>
              <a:t>미구현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5535A-5B0C-6891-9B39-65DED3E2C8CA}"/>
              </a:ext>
            </a:extLst>
          </p:cNvPr>
          <p:cNvSpPr txBox="1"/>
          <p:nvPr/>
        </p:nvSpPr>
        <p:spPr>
          <a:xfrm>
            <a:off x="1012216" y="2844225"/>
            <a:ext cx="89604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1"/>
            </a:lvl1pPr>
          </a:lstStyle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관리자가 아닌 금고 자체에서 서버로 비밀번호 변경 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요청하는 기능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6A21B-9DA0-9944-38CA-9BC575E380EE}"/>
              </a:ext>
            </a:extLst>
          </p:cNvPr>
          <p:cNvSpPr txBox="1"/>
          <p:nvPr/>
        </p:nvSpPr>
        <p:spPr>
          <a:xfrm>
            <a:off x="2098065" y="3750707"/>
            <a:ext cx="6849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1"/>
            </a:lvl1pPr>
          </a:lstStyle>
          <a:p>
            <a:r>
              <a:rPr lang="en-US" altLang="ko-KR" sz="20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&gt; ex) CHPSWD@ID@CURPSWD@NEWPSWD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087BF-31FB-3643-93B1-AE9DE5B67B5A}"/>
              </a:ext>
            </a:extLst>
          </p:cNvPr>
          <p:cNvSpPr txBox="1"/>
          <p:nvPr/>
        </p:nvSpPr>
        <p:spPr>
          <a:xfrm>
            <a:off x="1012216" y="4490829"/>
            <a:ext cx="9989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1"/>
            </a:lvl1pPr>
          </a:lstStyle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- STM LCD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가독성 개선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FE483-C594-4AE2-E350-EDAD64FD4126}"/>
              </a:ext>
            </a:extLst>
          </p:cNvPr>
          <p:cNvSpPr txBox="1"/>
          <p:nvPr/>
        </p:nvSpPr>
        <p:spPr>
          <a:xfrm>
            <a:off x="2098065" y="4966424"/>
            <a:ext cx="7510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1"/>
            </a:lvl1pPr>
          </a:lstStyle>
          <a:p>
            <a:r>
              <a:rPr lang="en-US" altLang="ko-KR" sz="20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&gt; ex) system lock </a:t>
            </a:r>
            <a:r>
              <a:rPr lang="ko-KR" altLang="en-US" sz="20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표시 등</a:t>
            </a:r>
            <a:endParaRPr lang="en-US" altLang="ko-KR" sz="20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4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1D21-72DC-758C-6525-042B130847C2}"/>
              </a:ext>
            </a:extLst>
          </p:cNvPr>
          <p:cNvSpPr txBox="1"/>
          <p:nvPr/>
        </p:nvSpPr>
        <p:spPr>
          <a:xfrm>
            <a:off x="4384066" y="2319950"/>
            <a:ext cx="654110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</a:t>
            </a:r>
            <a:r>
              <a:rPr lang="en-US" altLang="ko-KR" sz="7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&amp;</a:t>
            </a:r>
            <a:r>
              <a:rPr lang="en-US" altLang="ko-KR" sz="115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2316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70A7F2-838B-F814-5FCA-406403CEB78D}"/>
              </a:ext>
            </a:extLst>
          </p:cNvPr>
          <p:cNvSpPr txBox="1"/>
          <p:nvPr/>
        </p:nvSpPr>
        <p:spPr>
          <a:xfrm>
            <a:off x="3393465" y="2700950"/>
            <a:ext cx="75698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감사합니다</a:t>
            </a:r>
            <a:r>
              <a:rPr lang="en-US" altLang="ko-KR" sz="72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9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8F95B-F8D8-DE2F-349E-1834E786F53D}"/>
              </a:ext>
            </a:extLst>
          </p:cNvPr>
          <p:cNvSpPr txBox="1"/>
          <p:nvPr/>
        </p:nvSpPr>
        <p:spPr>
          <a:xfrm>
            <a:off x="1933921" y="134134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3200" dirty="0"/>
              <a:t>기존 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14555-8B4B-A569-1645-5B02521BE138}"/>
              </a:ext>
            </a:extLst>
          </p:cNvPr>
          <p:cNvSpPr txBox="1"/>
          <p:nvPr/>
        </p:nvSpPr>
        <p:spPr>
          <a:xfrm>
            <a:off x="1933921" y="1862598"/>
            <a:ext cx="6160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가변저항을 다이얼처럼 사용한 금고 시스템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89EB71F-39E0-E864-2518-40CC7A9D2314}"/>
              </a:ext>
            </a:extLst>
          </p:cNvPr>
          <p:cNvSpPr/>
          <p:nvPr/>
        </p:nvSpPr>
        <p:spPr>
          <a:xfrm rot="20057926">
            <a:off x="2464443" y="2591372"/>
            <a:ext cx="476199" cy="731910"/>
          </a:xfrm>
          <a:prstGeom prst="downArrow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8B71-68D5-D0D4-5016-21A82D8A0AB4}"/>
              </a:ext>
            </a:extLst>
          </p:cNvPr>
          <p:cNvSpPr txBox="1"/>
          <p:nvPr/>
        </p:nvSpPr>
        <p:spPr>
          <a:xfrm>
            <a:off x="2588425" y="3495261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3200" dirty="0"/>
              <a:t>추가 기능</a:t>
            </a:r>
            <a:r>
              <a:rPr lang="en-US" altLang="ko-KR" sz="3200" dirty="0"/>
              <a:t> 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0E5A9-D105-7085-19EA-6C65596776EF}"/>
              </a:ext>
            </a:extLst>
          </p:cNvPr>
          <p:cNvSpPr txBox="1"/>
          <p:nvPr/>
        </p:nvSpPr>
        <p:spPr>
          <a:xfrm>
            <a:off x="589502" y="51216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개요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6AF59-0AC0-DFD7-3A96-DAD80D6425AC}"/>
              </a:ext>
            </a:extLst>
          </p:cNvPr>
          <p:cNvSpPr txBox="1"/>
          <p:nvPr/>
        </p:nvSpPr>
        <p:spPr>
          <a:xfrm>
            <a:off x="2582500" y="3968427"/>
            <a:ext cx="7270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Wi-Fi </a:t>
            </a:r>
            <a:r>
              <a:rPr lang="ko-KR" altLang="en-US" sz="2400" dirty="0"/>
              <a:t>및</a:t>
            </a:r>
            <a:r>
              <a:rPr lang="en-US" altLang="ko-KR" sz="2400" dirty="0"/>
              <a:t> Bluetooth </a:t>
            </a:r>
            <a:r>
              <a:rPr lang="ko-KR" altLang="en-US" sz="2400" dirty="0"/>
              <a:t>기반 보안</a:t>
            </a:r>
            <a:r>
              <a:rPr lang="en-US" altLang="ko-KR" sz="2400" dirty="0"/>
              <a:t>, </a:t>
            </a:r>
            <a:r>
              <a:rPr lang="ko-KR" altLang="en-US" sz="2400" dirty="0"/>
              <a:t>인증</a:t>
            </a:r>
            <a:r>
              <a:rPr lang="en-US" altLang="ko-KR" sz="2400" dirty="0"/>
              <a:t>, </a:t>
            </a:r>
            <a:r>
              <a:rPr lang="ko-KR" altLang="en-US" sz="2400" dirty="0"/>
              <a:t>관리 기능 추가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69DD7-3C31-7556-6E56-937EFF6BB0A0}"/>
              </a:ext>
            </a:extLst>
          </p:cNvPr>
          <p:cNvSpPr txBox="1"/>
          <p:nvPr/>
        </p:nvSpPr>
        <p:spPr>
          <a:xfrm>
            <a:off x="2582500" y="4430092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여러 금고를 관리하는 데이터 베이스 구축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8FF260E-2E1D-2072-8803-D05505E30C95}"/>
              </a:ext>
            </a:extLst>
          </p:cNvPr>
          <p:cNvSpPr/>
          <p:nvPr/>
        </p:nvSpPr>
        <p:spPr>
          <a:xfrm rot="16200000">
            <a:off x="3342595" y="5221627"/>
            <a:ext cx="476199" cy="731910"/>
          </a:xfrm>
          <a:prstGeom prst="downArrow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D606D4-62B1-9769-F842-2B8290AD4D86}"/>
              </a:ext>
            </a:extLst>
          </p:cNvPr>
          <p:cNvSpPr txBox="1"/>
          <p:nvPr/>
        </p:nvSpPr>
        <p:spPr>
          <a:xfrm>
            <a:off x="3946650" y="5349482"/>
            <a:ext cx="6816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2800" dirty="0"/>
              <a:t>여러 개의 금고 보안 및 관리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339137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C7F5AF-2404-5D3B-D4F1-66C336264918}"/>
              </a:ext>
            </a:extLst>
          </p:cNvPr>
          <p:cNvSpPr txBox="1"/>
          <p:nvPr/>
        </p:nvSpPr>
        <p:spPr>
          <a:xfrm>
            <a:off x="1343056" y="2066765"/>
            <a:ext cx="211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다이얼 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23AC3-E699-A464-C3A5-8F0B19F3D576}"/>
              </a:ext>
            </a:extLst>
          </p:cNvPr>
          <p:cNvSpPr txBox="1"/>
          <p:nvPr/>
        </p:nvSpPr>
        <p:spPr>
          <a:xfrm>
            <a:off x="589502" y="51216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목표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7286A-9124-2E5A-2424-5B8A2005A43D}"/>
              </a:ext>
            </a:extLst>
          </p:cNvPr>
          <p:cNvSpPr txBox="1"/>
          <p:nvPr/>
        </p:nvSpPr>
        <p:spPr>
          <a:xfrm>
            <a:off x="6419928" y="760002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금고 관리 서비스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6A184B-2ED8-7127-3DED-43F07E1FD0E8}"/>
              </a:ext>
            </a:extLst>
          </p:cNvPr>
          <p:cNvSpPr/>
          <p:nvPr/>
        </p:nvSpPr>
        <p:spPr>
          <a:xfrm>
            <a:off x="955572" y="2649931"/>
            <a:ext cx="3110964" cy="2980824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DA36A-BDE1-A29E-A775-AF876A25301A}"/>
              </a:ext>
            </a:extLst>
          </p:cNvPr>
          <p:cNvSpPr txBox="1"/>
          <p:nvPr/>
        </p:nvSpPr>
        <p:spPr>
          <a:xfrm>
            <a:off x="961423" y="2952167"/>
            <a:ext cx="139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보안 </a:t>
            </a:r>
            <a:endParaRPr lang="en-US" altLang="ko-KR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669CC-56A1-FAC5-C104-35798E7EF24A}"/>
              </a:ext>
            </a:extLst>
          </p:cNvPr>
          <p:cNvSpPr txBox="1"/>
          <p:nvPr/>
        </p:nvSpPr>
        <p:spPr>
          <a:xfrm>
            <a:off x="1700770" y="4437576"/>
            <a:ext cx="165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</a:t>
            </a:r>
            <a:endParaRPr lang="en-US" altLang="ko-KR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검사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F1DFF-5F1A-0B85-24A7-37F284EB02C9}"/>
              </a:ext>
            </a:extLst>
          </p:cNvPr>
          <p:cNvSpPr txBox="1"/>
          <p:nvPr/>
        </p:nvSpPr>
        <p:spPr>
          <a:xfrm>
            <a:off x="2414205" y="3336717"/>
            <a:ext cx="165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 </a:t>
            </a:r>
            <a:endParaRPr lang="en-US" altLang="ko-KR" sz="2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24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2DFC365-91D6-A4E5-BD4F-E838CCC0E424}"/>
              </a:ext>
            </a:extLst>
          </p:cNvPr>
          <p:cNvSpPr/>
          <p:nvPr/>
        </p:nvSpPr>
        <p:spPr>
          <a:xfrm>
            <a:off x="6288236" y="2986539"/>
            <a:ext cx="2803513" cy="6801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842C9-DBAD-B21F-581A-EDDFEF20ED48}"/>
              </a:ext>
            </a:extLst>
          </p:cNvPr>
          <p:cNvSpPr txBox="1"/>
          <p:nvPr/>
        </p:nvSpPr>
        <p:spPr>
          <a:xfrm>
            <a:off x="1194796" y="1381417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기존 다이얼 금고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6D1622-E306-2181-F8A7-7916EE9FDC16}"/>
              </a:ext>
            </a:extLst>
          </p:cNvPr>
          <p:cNvGrpSpPr/>
          <p:nvPr/>
        </p:nvGrpSpPr>
        <p:grpSpPr>
          <a:xfrm>
            <a:off x="5181346" y="4437576"/>
            <a:ext cx="2114572" cy="1132368"/>
            <a:chOff x="6550663" y="4437576"/>
            <a:chExt cx="2114572" cy="113236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79159E2-EEFB-FE55-3231-113A66702706}"/>
                </a:ext>
              </a:extLst>
            </p:cNvPr>
            <p:cNvSpPr/>
            <p:nvPr/>
          </p:nvSpPr>
          <p:spPr>
            <a:xfrm>
              <a:off x="7020669" y="4437576"/>
              <a:ext cx="1174560" cy="1132368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CEC680-3298-D866-E6EC-86B9F1D032CB}"/>
                </a:ext>
              </a:extLst>
            </p:cNvPr>
            <p:cNvSpPr txBox="1"/>
            <p:nvPr/>
          </p:nvSpPr>
          <p:spPr>
            <a:xfrm>
              <a:off x="6550663" y="4621586"/>
              <a:ext cx="2114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다이얼 금고</a:t>
              </a:r>
              <a: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1</a:t>
              </a:r>
              <a:endPara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D61F09-744F-C726-6680-952A91966655}"/>
              </a:ext>
            </a:extLst>
          </p:cNvPr>
          <p:cNvGrpSpPr/>
          <p:nvPr/>
        </p:nvGrpSpPr>
        <p:grpSpPr>
          <a:xfrm>
            <a:off x="6708638" y="4437576"/>
            <a:ext cx="2114572" cy="1132368"/>
            <a:chOff x="8901515" y="4632707"/>
            <a:chExt cx="2114572" cy="113236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8C7A060-2787-DC3A-D6B7-71231015ABC4}"/>
                </a:ext>
              </a:extLst>
            </p:cNvPr>
            <p:cNvSpPr/>
            <p:nvPr/>
          </p:nvSpPr>
          <p:spPr>
            <a:xfrm>
              <a:off x="9371521" y="4632707"/>
              <a:ext cx="1174560" cy="1132368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B9FD1-5D2E-BE15-4BB4-018F532573B4}"/>
                </a:ext>
              </a:extLst>
            </p:cNvPr>
            <p:cNvSpPr txBox="1"/>
            <p:nvPr/>
          </p:nvSpPr>
          <p:spPr>
            <a:xfrm>
              <a:off x="8901515" y="4816717"/>
              <a:ext cx="2114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다이얼 금고</a:t>
              </a:r>
              <a: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</a:t>
              </a:r>
              <a:endPara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D22D83-5A13-0097-15A3-F2E7CDAECB5C}"/>
              </a:ext>
            </a:extLst>
          </p:cNvPr>
          <p:cNvGrpSpPr/>
          <p:nvPr/>
        </p:nvGrpSpPr>
        <p:grpSpPr>
          <a:xfrm>
            <a:off x="8265623" y="4437576"/>
            <a:ext cx="2114572" cy="1132368"/>
            <a:chOff x="8901515" y="4632707"/>
            <a:chExt cx="2114572" cy="11323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B04BE5A-EC58-ABF6-0780-21D4CF1C296C}"/>
                </a:ext>
              </a:extLst>
            </p:cNvPr>
            <p:cNvSpPr/>
            <p:nvPr/>
          </p:nvSpPr>
          <p:spPr>
            <a:xfrm>
              <a:off x="9371521" y="4632707"/>
              <a:ext cx="1174560" cy="1132368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0BF096-2905-F7D9-04F4-F662856E9090}"/>
                </a:ext>
              </a:extLst>
            </p:cNvPr>
            <p:cNvSpPr txBox="1"/>
            <p:nvPr/>
          </p:nvSpPr>
          <p:spPr>
            <a:xfrm>
              <a:off x="8901515" y="4816717"/>
              <a:ext cx="2114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다이얼 금고</a:t>
              </a:r>
              <a:r>
                <a:rPr lang="en-US" altLang="ko-KR" sz="2000" b="1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</a:t>
              </a:r>
              <a:endParaRPr lang="ko-KR" altLang="en-US" sz="20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6A17A07-D0FC-232F-3327-81CEB5227FC0}"/>
              </a:ext>
            </a:extLst>
          </p:cNvPr>
          <p:cNvSpPr/>
          <p:nvPr/>
        </p:nvSpPr>
        <p:spPr>
          <a:xfrm>
            <a:off x="6825912" y="1590343"/>
            <a:ext cx="1948445" cy="6801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금고 관리 </a:t>
            </a:r>
            <a:r>
              <a:rPr lang="en-US" altLang="ko-KR" sz="2000" b="1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</a:t>
            </a:r>
            <a:endParaRPr lang="ko-KR" altLang="en-US" sz="2000" b="1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6BE729-614F-B5C1-A11B-7EE915CF6D67}"/>
              </a:ext>
            </a:extLst>
          </p:cNvPr>
          <p:cNvSpPr txBox="1"/>
          <p:nvPr/>
        </p:nvSpPr>
        <p:spPr>
          <a:xfrm>
            <a:off x="4655690" y="2438495"/>
            <a:ext cx="23226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② 비밀번호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검사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1A4FA-0354-B42C-2AD4-24505A30C40F}"/>
              </a:ext>
            </a:extLst>
          </p:cNvPr>
          <p:cNvSpPr txBox="1"/>
          <p:nvPr/>
        </p:nvSpPr>
        <p:spPr>
          <a:xfrm>
            <a:off x="8801172" y="5630755"/>
            <a:ext cx="194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① 비밀번호 입력</a:t>
            </a:r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CCEB1853-2052-E1E6-0DE1-C9B8B06E0266}"/>
              </a:ext>
            </a:extLst>
          </p:cNvPr>
          <p:cNvSpPr/>
          <p:nvPr/>
        </p:nvSpPr>
        <p:spPr>
          <a:xfrm rot="19363039">
            <a:off x="8233665" y="3794283"/>
            <a:ext cx="400559" cy="492364"/>
          </a:xfrm>
          <a:prstGeom prst="up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위쪽 25">
            <a:extLst>
              <a:ext uri="{FF2B5EF4-FFF2-40B4-BE49-F238E27FC236}">
                <a16:creationId xmlns:a16="http://schemas.microsoft.com/office/drawing/2014/main" id="{1CDC7D2B-8624-CD19-1317-E5C4CB7ABD8D}"/>
              </a:ext>
            </a:extLst>
          </p:cNvPr>
          <p:cNvSpPr/>
          <p:nvPr/>
        </p:nvSpPr>
        <p:spPr>
          <a:xfrm>
            <a:off x="6778085" y="2344913"/>
            <a:ext cx="400559" cy="492364"/>
          </a:xfrm>
          <a:prstGeom prst="up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남자 단색으로 채워진">
            <a:extLst>
              <a:ext uri="{FF2B5EF4-FFF2-40B4-BE49-F238E27FC236}">
                <a16:creationId xmlns:a16="http://schemas.microsoft.com/office/drawing/2014/main" id="{5869A463-79BE-81E9-26A6-CD82517C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2995" y="5003760"/>
            <a:ext cx="914400" cy="9144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30A05F3-E48A-E0DA-B0D7-952BDDA63504}"/>
              </a:ext>
            </a:extLst>
          </p:cNvPr>
          <p:cNvSpPr/>
          <p:nvPr/>
        </p:nvSpPr>
        <p:spPr>
          <a:xfrm>
            <a:off x="9910189" y="2986539"/>
            <a:ext cx="1948445" cy="68013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관리자</a:t>
            </a:r>
            <a:endParaRPr lang="en-US" altLang="ko-KR" sz="2000" b="1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application</a:t>
            </a:r>
            <a:endParaRPr lang="ko-KR" altLang="en-US" sz="2000" b="1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1" name="그래픽 30" descr="남자 단색으로 채워진">
            <a:extLst>
              <a:ext uri="{FF2B5EF4-FFF2-40B4-BE49-F238E27FC236}">
                <a16:creationId xmlns:a16="http://schemas.microsoft.com/office/drawing/2014/main" id="{F314B76A-E70F-6D18-9507-93188DDCD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1278" y="2020445"/>
            <a:ext cx="914400" cy="914400"/>
          </a:xfrm>
          <a:prstGeom prst="rect">
            <a:avLst/>
          </a:prstGeom>
        </p:spPr>
      </p:pic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B0081BE4-A37F-5A35-BE0C-6341298FECA7}"/>
              </a:ext>
            </a:extLst>
          </p:cNvPr>
          <p:cNvSpPr/>
          <p:nvPr/>
        </p:nvSpPr>
        <p:spPr>
          <a:xfrm flipV="1">
            <a:off x="7599854" y="2377774"/>
            <a:ext cx="400559" cy="523220"/>
          </a:xfrm>
          <a:prstGeom prst="up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56CA6-AEDB-77FC-9518-6C397B3A7C04}"/>
              </a:ext>
            </a:extLst>
          </p:cNvPr>
          <p:cNvSpPr txBox="1"/>
          <p:nvPr/>
        </p:nvSpPr>
        <p:spPr>
          <a:xfrm>
            <a:off x="7783456" y="2374373"/>
            <a:ext cx="23226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③ 비밀번호 인증 결과</a:t>
            </a:r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4D92AAED-A506-1BAB-844F-305A5A3975FD}"/>
              </a:ext>
            </a:extLst>
          </p:cNvPr>
          <p:cNvSpPr/>
          <p:nvPr/>
        </p:nvSpPr>
        <p:spPr>
          <a:xfrm rot="19414165" flipV="1">
            <a:off x="8744513" y="3785388"/>
            <a:ext cx="400559" cy="523220"/>
          </a:xfrm>
          <a:prstGeom prst="up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009E03-DB76-49D4-97F3-D16C39D2F8C0}"/>
              </a:ext>
            </a:extLst>
          </p:cNvPr>
          <p:cNvSpPr txBox="1"/>
          <p:nvPr/>
        </p:nvSpPr>
        <p:spPr>
          <a:xfrm>
            <a:off x="8426942" y="3704510"/>
            <a:ext cx="23226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인증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11FDD-029C-30B1-8E69-668647590D4F}"/>
              </a:ext>
            </a:extLst>
          </p:cNvPr>
          <p:cNvSpPr txBox="1"/>
          <p:nvPr/>
        </p:nvSpPr>
        <p:spPr>
          <a:xfrm>
            <a:off x="6622119" y="3947530"/>
            <a:ext cx="23226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3CA5A27-BEC2-5A88-23E8-98FECD072726}"/>
              </a:ext>
            </a:extLst>
          </p:cNvPr>
          <p:cNvCxnSpPr>
            <a:cxnSpLocks/>
          </p:cNvCxnSpPr>
          <p:nvPr/>
        </p:nvCxnSpPr>
        <p:spPr>
          <a:xfrm>
            <a:off x="9091749" y="3205129"/>
            <a:ext cx="81844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8C35FC3-16D2-E230-0A85-9FA63E9EC870}"/>
              </a:ext>
            </a:extLst>
          </p:cNvPr>
          <p:cNvCxnSpPr>
            <a:cxnSpLocks/>
          </p:cNvCxnSpPr>
          <p:nvPr/>
        </p:nvCxnSpPr>
        <p:spPr>
          <a:xfrm flipH="1">
            <a:off x="9091749" y="3429000"/>
            <a:ext cx="81844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A3FF08-80FD-7F4A-0590-25C674DB99D6}"/>
              </a:ext>
            </a:extLst>
          </p:cNvPr>
          <p:cNvSpPr txBox="1"/>
          <p:nvPr/>
        </p:nvSpPr>
        <p:spPr>
          <a:xfrm>
            <a:off x="589502" y="512162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목표</a:t>
            </a:r>
            <a:endParaRPr lang="ko-KR" altLang="en-US" sz="3200" b="1" dirty="0"/>
          </a:p>
          <a:p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1F8E5-B298-F13D-F657-F4B55806C440}"/>
              </a:ext>
            </a:extLst>
          </p:cNvPr>
          <p:cNvSpPr txBox="1"/>
          <p:nvPr/>
        </p:nvSpPr>
        <p:spPr>
          <a:xfrm>
            <a:off x="3240206" y="1994144"/>
            <a:ext cx="4730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다이얼 금고 및 보안 서비스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7472D-AB20-CBB7-2714-CCEE5BAC38DE}"/>
              </a:ext>
            </a:extLst>
          </p:cNvPr>
          <p:cNvSpPr txBox="1"/>
          <p:nvPr/>
        </p:nvSpPr>
        <p:spPr>
          <a:xfrm>
            <a:off x="2532887" y="2999201"/>
            <a:ext cx="4865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기존 시스템 개선점 보완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7DF81-C7C9-F709-7DE9-6BE7DC9BE7A2}"/>
              </a:ext>
            </a:extLst>
          </p:cNvPr>
          <p:cNvSpPr txBox="1"/>
          <p:nvPr/>
        </p:nvSpPr>
        <p:spPr>
          <a:xfrm>
            <a:off x="3240206" y="4004258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다양한 보안 모듈을 통한 기능 확장</a:t>
            </a:r>
          </a:p>
        </p:txBody>
      </p:sp>
    </p:spTree>
    <p:extLst>
      <p:ext uri="{BB962C8B-B14F-4D97-AF65-F5344CB8AC3E}">
        <p14:creationId xmlns:p14="http://schemas.microsoft.com/office/powerpoint/2010/main" val="321208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B2DEF33-4312-ADA0-EED5-1831DFDD7518}"/>
              </a:ext>
            </a:extLst>
          </p:cNvPr>
          <p:cNvGrpSpPr/>
          <p:nvPr/>
        </p:nvGrpSpPr>
        <p:grpSpPr>
          <a:xfrm>
            <a:off x="1021926" y="609343"/>
            <a:ext cx="10401127" cy="5857756"/>
            <a:chOff x="310850" y="-83246"/>
            <a:chExt cx="12703680" cy="647020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D519391-5741-FFC7-D487-FFFF2E731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476" y="1651559"/>
              <a:ext cx="1914766" cy="1212457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88BC39C-65AF-E25B-9CA5-667D6C6A3C16}"/>
                </a:ext>
              </a:extLst>
            </p:cNvPr>
            <p:cNvSpPr/>
            <p:nvPr/>
          </p:nvSpPr>
          <p:spPr>
            <a:xfrm>
              <a:off x="4212136" y="4734775"/>
              <a:ext cx="1056516" cy="1176246"/>
            </a:xfrm>
            <a:prstGeom prst="roundRect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1C481D-B31C-61DC-1555-51893AC9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095" y="4831082"/>
              <a:ext cx="894598" cy="97285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47A9B1-170B-9BB1-4D30-C5FAE9986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404581" y="2435698"/>
              <a:ext cx="1420041" cy="950269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B9F8F4A-150F-0D37-D54E-3C16775BD4F1}"/>
                </a:ext>
              </a:extLst>
            </p:cNvPr>
            <p:cNvSpPr/>
            <p:nvPr/>
          </p:nvSpPr>
          <p:spPr>
            <a:xfrm>
              <a:off x="4382039" y="847634"/>
              <a:ext cx="5265350" cy="2883732"/>
            </a:xfrm>
            <a:prstGeom prst="roundRect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C9686B-D2B3-5590-7878-B7E1AEE3E261}"/>
                </a:ext>
              </a:extLst>
            </p:cNvPr>
            <p:cNvSpPr/>
            <p:nvPr/>
          </p:nvSpPr>
          <p:spPr>
            <a:xfrm>
              <a:off x="310850" y="917303"/>
              <a:ext cx="2635279" cy="2887628"/>
            </a:xfrm>
            <a:prstGeom prst="rect">
              <a:avLst/>
            </a:prstGeom>
            <a:noFill/>
            <a:ln w="57150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DB </a:t>
              </a:r>
              <a:r>
                <a:rPr lang="ko-KR" altLang="en-US" b="1" dirty="0">
                  <a:solidFill>
                    <a:schemeClr val="tx1"/>
                  </a:solidFill>
                </a:rPr>
                <a:t>클라이언트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49004559-84B4-FAAC-6BF3-85F463718D6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9681281" y="2910833"/>
              <a:ext cx="1723301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  <a:lumOff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1030" name="Picture 6" descr="블루투스 - 무료 멀티미디어개 아이콘">
              <a:extLst>
                <a:ext uri="{FF2B5EF4-FFF2-40B4-BE49-F238E27FC236}">
                  <a16:creationId xmlns:a16="http://schemas.microsoft.com/office/drawing/2014/main" id="{AD452A04-6DA9-86CD-7A5B-A24D9978B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4151" y="2361117"/>
              <a:ext cx="265099" cy="35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C4DBA0C-344A-5C33-DF5E-EDB644FCE26B}"/>
                </a:ext>
              </a:extLst>
            </p:cNvPr>
            <p:cNvSpPr txBox="1"/>
            <p:nvPr/>
          </p:nvSpPr>
          <p:spPr>
            <a:xfrm>
              <a:off x="563465" y="3210870"/>
              <a:ext cx="2056154" cy="339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금고</a:t>
              </a:r>
              <a:r>
                <a:rPr lang="ko-KR" altLang="en-US" sz="1400" dirty="0"/>
                <a:t> </a:t>
              </a:r>
              <a:r>
                <a:rPr lang="ko-KR" altLang="en-US" sz="1400" b="1" dirty="0"/>
                <a:t>데이터베이스</a:t>
              </a: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CCE80C13-F9A9-4A44-6F79-7438DD71AE2C}"/>
                </a:ext>
              </a:extLst>
            </p:cNvPr>
            <p:cNvSpPr txBox="1"/>
            <p:nvPr/>
          </p:nvSpPr>
          <p:spPr>
            <a:xfrm>
              <a:off x="4325664" y="6018743"/>
              <a:ext cx="8620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금고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22A0F8-702E-6471-923B-68D57E57CCA8}"/>
                </a:ext>
              </a:extLst>
            </p:cNvPr>
            <p:cNvSpPr txBox="1"/>
            <p:nvPr/>
          </p:nvSpPr>
          <p:spPr>
            <a:xfrm>
              <a:off x="4832423" y="1354371"/>
              <a:ext cx="4364581" cy="735929"/>
            </a:xfrm>
            <a:prstGeom prst="rect">
              <a:avLst/>
            </a:prstGeom>
            <a:noFill/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1400" b="1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2400" dirty="0">
                  <a:solidFill>
                    <a:schemeClr val="tx1"/>
                  </a:solidFill>
                </a:rPr>
                <a:t>서버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52A9C37-7033-C823-5990-080571187825}"/>
                </a:ext>
              </a:extLst>
            </p:cNvPr>
            <p:cNvSpPr/>
            <p:nvPr/>
          </p:nvSpPr>
          <p:spPr>
            <a:xfrm>
              <a:off x="8232148" y="2650355"/>
              <a:ext cx="1335071" cy="520956"/>
            </a:xfrm>
            <a:prstGeom prst="roundRect">
              <a:avLst/>
            </a:prstGeom>
            <a:noFill/>
            <a:ln w="57150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블루투스 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클라이언트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92354FF-9FB5-69A1-0EF6-5A6D12156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7336" y="-83246"/>
              <a:ext cx="2402890" cy="1466174"/>
            </a:xfrm>
            <a:prstGeom prst="rect">
              <a:avLst/>
            </a:prstGeom>
          </p:spPr>
        </p:pic>
        <p:sp>
          <p:nvSpPr>
            <p:cNvPr id="1038" name="화살표: 왼쪽/오른쪽 1037">
              <a:extLst>
                <a:ext uri="{FF2B5EF4-FFF2-40B4-BE49-F238E27FC236}">
                  <a16:creationId xmlns:a16="http://schemas.microsoft.com/office/drawing/2014/main" id="{F037627B-8A96-BE47-1307-8997C5F18D9C}"/>
                </a:ext>
              </a:extLst>
            </p:cNvPr>
            <p:cNvSpPr/>
            <p:nvPr/>
          </p:nvSpPr>
          <p:spPr>
            <a:xfrm>
              <a:off x="3077309" y="1591396"/>
              <a:ext cx="1615536" cy="329702"/>
            </a:xfrm>
            <a:prstGeom prst="leftRightArrow">
              <a:avLst>
                <a:gd name="adj1" fmla="val 44913"/>
                <a:gd name="adj2" fmla="val 8054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pic>
          <p:nvPicPr>
            <p:cNvPr id="11" name="그래픽 10" descr="무선 단색으로 채워진">
              <a:extLst>
                <a:ext uri="{FF2B5EF4-FFF2-40B4-BE49-F238E27FC236}">
                  <a16:creationId xmlns:a16="http://schemas.microsoft.com/office/drawing/2014/main" id="{1B5CEAEB-16D7-91EF-3D27-939FB022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688842">
              <a:off x="4228554" y="3791629"/>
              <a:ext cx="590972" cy="540039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D6EAE3B-520A-0BB7-FAD2-123A6C423484}"/>
                </a:ext>
              </a:extLst>
            </p:cNvPr>
            <p:cNvSpPr/>
            <p:nvPr/>
          </p:nvSpPr>
          <p:spPr>
            <a:xfrm>
              <a:off x="5612856" y="4734775"/>
              <a:ext cx="1056516" cy="1176246"/>
            </a:xfrm>
            <a:prstGeom prst="roundRect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F835A2B-0C7E-E327-57C5-303707C6D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3815" y="4831082"/>
              <a:ext cx="894598" cy="972858"/>
            </a:xfrm>
            <a:prstGeom prst="rect">
              <a:avLst/>
            </a:prstGeom>
          </p:spPr>
        </p:pic>
        <p:sp>
          <p:nvSpPr>
            <p:cNvPr id="32" name="화살표: 왼쪽/오른쪽 31">
              <a:extLst>
                <a:ext uri="{FF2B5EF4-FFF2-40B4-BE49-F238E27FC236}">
                  <a16:creationId xmlns:a16="http://schemas.microsoft.com/office/drawing/2014/main" id="{A38F8884-9BEB-91C8-E7C6-1C903EA94CC5}"/>
                </a:ext>
              </a:extLst>
            </p:cNvPr>
            <p:cNvSpPr/>
            <p:nvPr/>
          </p:nvSpPr>
          <p:spPr>
            <a:xfrm rot="16200000">
              <a:off x="3984044" y="3270704"/>
              <a:ext cx="2218827" cy="329702"/>
            </a:xfrm>
            <a:prstGeom prst="leftRightArrow">
              <a:avLst>
                <a:gd name="adj1" fmla="val 44913"/>
                <a:gd name="adj2" fmla="val 80542"/>
              </a:avLst>
            </a:prstGeom>
            <a:solidFill>
              <a:srgbClr val="3B7D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7CCC93-9F02-097F-227F-476D747C299B}"/>
                </a:ext>
              </a:extLst>
            </p:cNvPr>
            <p:cNvSpPr txBox="1"/>
            <p:nvPr/>
          </p:nvSpPr>
          <p:spPr>
            <a:xfrm>
              <a:off x="8920231" y="4951890"/>
              <a:ext cx="7891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A8B38FE-CA44-AE42-E754-17C304508804}"/>
                </a:ext>
              </a:extLst>
            </p:cNvPr>
            <p:cNvSpPr/>
            <p:nvPr/>
          </p:nvSpPr>
          <p:spPr>
            <a:xfrm>
              <a:off x="7013576" y="4734775"/>
              <a:ext cx="1056516" cy="1176246"/>
            </a:xfrm>
            <a:prstGeom prst="roundRect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D016EA9-3AB4-899A-6538-761948207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4535" y="4831082"/>
              <a:ext cx="894598" cy="972858"/>
            </a:xfrm>
            <a:prstGeom prst="rect">
              <a:avLst/>
            </a:prstGeom>
          </p:spPr>
        </p:pic>
        <p:sp>
          <p:nvSpPr>
            <p:cNvPr id="37" name="화살표: 왼쪽/오른쪽 36">
              <a:extLst>
                <a:ext uri="{FF2B5EF4-FFF2-40B4-BE49-F238E27FC236}">
                  <a16:creationId xmlns:a16="http://schemas.microsoft.com/office/drawing/2014/main" id="{D3FA1FAD-6ADD-9E29-F561-B3FCF20CA633}"/>
                </a:ext>
              </a:extLst>
            </p:cNvPr>
            <p:cNvSpPr/>
            <p:nvPr/>
          </p:nvSpPr>
          <p:spPr>
            <a:xfrm rot="16200000">
              <a:off x="6614710" y="3255295"/>
              <a:ext cx="2218827" cy="329702"/>
            </a:xfrm>
            <a:prstGeom prst="leftRightArrow">
              <a:avLst>
                <a:gd name="adj1" fmla="val 44913"/>
                <a:gd name="adj2" fmla="val 80542"/>
              </a:avLst>
            </a:prstGeom>
            <a:solidFill>
              <a:srgbClr val="3B7D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A57E9F-1AA5-62D7-20E4-15BFE415C223}"/>
                </a:ext>
              </a:extLst>
            </p:cNvPr>
            <p:cNvSpPr txBox="1"/>
            <p:nvPr/>
          </p:nvSpPr>
          <p:spPr>
            <a:xfrm>
              <a:off x="9888302" y="5911021"/>
              <a:ext cx="789131" cy="475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solidFill>
                    <a:schemeClr val="tx1"/>
                  </a:solidFill>
                </a:rPr>
                <a:t>금고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100" b="1" dirty="0"/>
                <a:t>95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20110A0-94EF-E594-A242-8B92DFCD4C8F}"/>
                </a:ext>
              </a:extLst>
            </p:cNvPr>
            <p:cNvSpPr/>
            <p:nvPr/>
          </p:nvSpPr>
          <p:spPr>
            <a:xfrm>
              <a:off x="9932138" y="4895202"/>
              <a:ext cx="701460" cy="950270"/>
            </a:xfrm>
            <a:prstGeom prst="roundRect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478B701-AD3D-A30C-A313-ED9B6A08B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9646" y="4952904"/>
              <a:ext cx="666444" cy="724746"/>
            </a:xfrm>
            <a:prstGeom prst="rect">
              <a:avLst/>
            </a:prstGeom>
          </p:spPr>
        </p:pic>
        <p:sp>
          <p:nvSpPr>
            <p:cNvPr id="46" name="화살표: 왼쪽/오른쪽 45">
              <a:extLst>
                <a:ext uri="{FF2B5EF4-FFF2-40B4-BE49-F238E27FC236}">
                  <a16:creationId xmlns:a16="http://schemas.microsoft.com/office/drawing/2014/main" id="{DF640429-8CF0-F671-3720-42243EC7DD46}"/>
                </a:ext>
              </a:extLst>
            </p:cNvPr>
            <p:cNvSpPr/>
            <p:nvPr/>
          </p:nvSpPr>
          <p:spPr>
            <a:xfrm rot="16200000">
              <a:off x="5275543" y="3270704"/>
              <a:ext cx="2218827" cy="329702"/>
            </a:xfrm>
            <a:prstGeom prst="leftRightArrow">
              <a:avLst>
                <a:gd name="adj1" fmla="val 44913"/>
                <a:gd name="adj2" fmla="val 80542"/>
              </a:avLst>
            </a:prstGeom>
            <a:solidFill>
              <a:srgbClr val="3B7D2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A4F1E-52D0-5272-EF89-7E28AE503FF9}"/>
                </a:ext>
              </a:extLst>
            </p:cNvPr>
            <p:cNvSpPr txBox="1"/>
            <p:nvPr/>
          </p:nvSpPr>
          <p:spPr>
            <a:xfrm>
              <a:off x="5726384" y="6018743"/>
              <a:ext cx="8620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금고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B580A-B916-75FF-AB4E-B32CFB6F851E}"/>
                </a:ext>
              </a:extLst>
            </p:cNvPr>
            <p:cNvSpPr txBox="1"/>
            <p:nvPr/>
          </p:nvSpPr>
          <p:spPr>
            <a:xfrm>
              <a:off x="7147463" y="6018743"/>
              <a:ext cx="8620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금고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3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E03352-E838-DB9F-8ADF-96A5894B11E0}"/>
                </a:ext>
              </a:extLst>
            </p:cNvPr>
            <p:cNvSpPr/>
            <p:nvPr/>
          </p:nvSpPr>
          <p:spPr>
            <a:xfrm>
              <a:off x="10633598" y="1048361"/>
              <a:ext cx="2380932" cy="950269"/>
            </a:xfrm>
            <a:prstGeom prst="rect">
              <a:avLst/>
            </a:prstGeom>
            <a:noFill/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98C6C89D-F55B-273D-A2B1-2AB21DB0A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9361" y="1564144"/>
              <a:ext cx="833569" cy="0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A4FD79-66E6-AD05-920E-4FFF63C3091F}"/>
              </a:ext>
            </a:extLst>
          </p:cNvPr>
          <p:cNvSpPr txBox="1"/>
          <p:nvPr/>
        </p:nvSpPr>
        <p:spPr>
          <a:xfrm>
            <a:off x="589502" y="512162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네트워크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913DA-2ADE-6F21-0B3B-FF457B3852ED}"/>
              </a:ext>
            </a:extLst>
          </p:cNvPr>
          <p:cNvSpPr txBox="1"/>
          <p:nvPr/>
        </p:nvSpPr>
        <p:spPr>
          <a:xfrm>
            <a:off x="9584879" y="1742904"/>
            <a:ext cx="1726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관리자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C6CE685-31F4-F56E-0552-39EE784321A1}"/>
              </a:ext>
            </a:extLst>
          </p:cNvPr>
          <p:cNvSpPr txBox="1"/>
          <p:nvPr/>
        </p:nvSpPr>
        <p:spPr>
          <a:xfrm>
            <a:off x="9492707" y="3646615"/>
            <a:ext cx="2318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관리자 알림 시스템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027" name="Picture 2" descr="LDPlayer 9을 위한 Windows - Uptodown에서 무료로 다운로드하세요">
            <a:extLst>
              <a:ext uri="{FF2B5EF4-FFF2-40B4-BE49-F238E27FC236}">
                <a16:creationId xmlns:a16="http://schemas.microsoft.com/office/drawing/2014/main" id="{562ED5EE-B866-0554-F1F9-1A185E5B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09" y="1496320"/>
            <a:ext cx="567676" cy="56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2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D7611-E5FB-5F77-A598-0F928D247229}"/>
              </a:ext>
            </a:extLst>
          </p:cNvPr>
          <p:cNvSpPr txBox="1"/>
          <p:nvPr/>
        </p:nvSpPr>
        <p:spPr>
          <a:xfrm>
            <a:off x="687977" y="478970"/>
            <a:ext cx="484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DB </a:t>
            </a:r>
            <a:r>
              <a:rPr lang="ko-KR" altLang="en-US" sz="4400" b="1" dirty="0"/>
              <a:t>설계 </a:t>
            </a:r>
            <a:r>
              <a:rPr lang="en-US" altLang="ko-KR" sz="4400" b="1" dirty="0"/>
              <a:t>- SafeDB</a:t>
            </a:r>
            <a:endParaRPr lang="ko-KR" altLang="en-US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86894-7118-D469-824D-03D4EB7C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31" y="2137482"/>
            <a:ext cx="7772168" cy="2583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20A340-0147-24A9-8EFF-CA5EBA284EC8}"/>
              </a:ext>
            </a:extLst>
          </p:cNvPr>
          <p:cNvSpPr txBox="1"/>
          <p:nvPr/>
        </p:nvSpPr>
        <p:spPr>
          <a:xfrm>
            <a:off x="1964327" y="4354102"/>
            <a:ext cx="1989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처음 등록 시</a:t>
            </a:r>
            <a:endParaRPr lang="en-US" altLang="ko-KR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PSWD:</a:t>
            </a:r>
            <a:r>
              <a:rPr lang="ko-KR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0000</a:t>
            </a:r>
            <a:endParaRPr lang="ko-KR" alt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A91D41-CA19-2E5C-D791-E4735D26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399" y="2264059"/>
            <a:ext cx="2157621" cy="2012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F8695C-994D-01F0-57C7-41A0F2BDA536}"/>
              </a:ext>
            </a:extLst>
          </p:cNvPr>
          <p:cNvSpPr txBox="1"/>
          <p:nvPr/>
        </p:nvSpPr>
        <p:spPr>
          <a:xfrm>
            <a:off x="7669173" y="4538767"/>
            <a:ext cx="4437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데이터 베이스 웹사이트 접속</a:t>
            </a:r>
          </a:p>
        </p:txBody>
      </p:sp>
    </p:spTree>
    <p:extLst>
      <p:ext uri="{BB962C8B-B14F-4D97-AF65-F5344CB8AC3E}">
        <p14:creationId xmlns:p14="http://schemas.microsoft.com/office/powerpoint/2010/main" val="190826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C8E3B8-89FD-A8B2-AB37-B2D5068E6CE1}"/>
              </a:ext>
            </a:extLst>
          </p:cNvPr>
          <p:cNvSpPr txBox="1"/>
          <p:nvPr/>
        </p:nvSpPr>
        <p:spPr>
          <a:xfrm>
            <a:off x="687977" y="478970"/>
            <a:ext cx="484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DB </a:t>
            </a:r>
            <a:r>
              <a:rPr lang="ko-KR" altLang="en-US" sz="4400" b="1" dirty="0"/>
              <a:t>설계 </a:t>
            </a:r>
            <a:r>
              <a:rPr lang="en-US" altLang="ko-KR" sz="4400" b="1" dirty="0"/>
              <a:t>- SafeDB</a:t>
            </a:r>
            <a:endParaRPr lang="ko-KR" altLang="en-US" sz="4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F5E3AC-05ED-26BE-BF05-72C71F51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55" y="1248411"/>
            <a:ext cx="7220958" cy="4878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07977E-330B-74B7-53E5-E2D20DB6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289" y="2344309"/>
            <a:ext cx="6173061" cy="895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802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CBC56E-002B-C835-81C1-F1D72F87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78" y="1780441"/>
            <a:ext cx="9557318" cy="3888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83C7E-9CD3-71AB-9A33-0F95AF6F07F3}"/>
              </a:ext>
            </a:extLst>
          </p:cNvPr>
          <p:cNvSpPr txBox="1"/>
          <p:nvPr/>
        </p:nvSpPr>
        <p:spPr>
          <a:xfrm>
            <a:off x="735878" y="522008"/>
            <a:ext cx="6198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</a:t>
            </a:r>
            <a:r>
              <a:rPr lang="ko-KR" altLang="en-US" sz="2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</a:t>
            </a:r>
            <a:r>
              <a:rPr lang="en-US" altLang="ko-KR" sz="2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en-US" altLang="ko-KR" sz="2800" b="1" dirty="0" err="1">
                <a:solidFill>
                  <a:schemeClr val="accent1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dbmgr.h</a:t>
            </a:r>
            <a:r>
              <a:rPr lang="en-US" altLang="ko-KR" sz="28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2800" b="1" dirty="0" err="1">
                <a:solidFill>
                  <a:schemeClr val="accent1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dbmgr.c</a:t>
            </a:r>
            <a:r>
              <a:rPr lang="en-US" altLang="ko-KR" sz="2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r>
              <a:rPr lang="ko-KR" altLang="en-US" sz="28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구현 함수</a:t>
            </a:r>
            <a:endParaRPr lang="en-US" altLang="ko-KR" sz="28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DCC78-D68E-1973-489A-FA633F8BDCA4}"/>
              </a:ext>
            </a:extLst>
          </p:cNvPr>
          <p:cNvSpPr txBox="1"/>
          <p:nvPr/>
        </p:nvSpPr>
        <p:spPr>
          <a:xfrm>
            <a:off x="5548086" y="1827987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새로운 금고 등록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57B8-3284-A7E1-9FD6-829F9DE833EF}"/>
              </a:ext>
            </a:extLst>
          </p:cNvPr>
          <p:cNvSpPr txBox="1"/>
          <p:nvPr/>
        </p:nvSpPr>
        <p:spPr>
          <a:xfrm>
            <a:off x="5548086" y="2242106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DBmgr</a:t>
            </a:r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초기화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77D96-ADA4-0CCB-9E3D-D522E332F99F}"/>
              </a:ext>
            </a:extLst>
          </p:cNvPr>
          <p:cNvSpPr txBox="1"/>
          <p:nvPr/>
        </p:nvSpPr>
        <p:spPr>
          <a:xfrm>
            <a:off x="8430624" y="2656225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로그</a:t>
            </a:r>
            <a:r>
              <a:rPr lang="en-US" altLang="ko-KR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저장 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109E-8157-FA32-5FAF-9F68A848F7A1}"/>
              </a:ext>
            </a:extLst>
          </p:cNvPr>
          <p:cNvSpPr txBox="1"/>
          <p:nvPr/>
        </p:nvSpPr>
        <p:spPr>
          <a:xfrm>
            <a:off x="8430624" y="3070344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로그</a:t>
            </a:r>
            <a:r>
              <a:rPr lang="en-US" altLang="ko-KR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저장 함수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2746E-8D72-2D05-8BF6-53DD7BF2B920}"/>
              </a:ext>
            </a:extLst>
          </p:cNvPr>
          <p:cNvSpPr txBox="1"/>
          <p:nvPr/>
        </p:nvSpPr>
        <p:spPr>
          <a:xfrm>
            <a:off x="7430998" y="3494028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비교를 위해 비밀번호를 읽음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11E51-8313-D44E-190F-A4465846414E}"/>
              </a:ext>
            </a:extLst>
          </p:cNvPr>
          <p:cNvSpPr txBox="1"/>
          <p:nvPr/>
        </p:nvSpPr>
        <p:spPr>
          <a:xfrm>
            <a:off x="8430624" y="3946128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비밀번호 비교 결과 리턴</a:t>
            </a:r>
            <a:endParaRPr lang="ko-KR" altLang="en-US" sz="2400" b="1" dirty="0"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D5BA2-C316-3BE2-9007-2ED274DAC293}"/>
              </a:ext>
            </a:extLst>
          </p:cNvPr>
          <p:cNvSpPr txBox="1"/>
          <p:nvPr/>
        </p:nvSpPr>
        <p:spPr>
          <a:xfrm>
            <a:off x="7835820" y="4386018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로그인 결과 리턴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8C51A-273F-2D18-95A7-C1439264E6A7}"/>
              </a:ext>
            </a:extLst>
          </p:cNvPr>
          <p:cNvSpPr txBox="1"/>
          <p:nvPr/>
        </p:nvSpPr>
        <p:spPr>
          <a:xfrm>
            <a:off x="9927944" y="475530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비밀번호 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74CC5-3B3C-3D53-B481-22ACB807CE4C}"/>
              </a:ext>
            </a:extLst>
          </p:cNvPr>
          <p:cNvSpPr txBox="1"/>
          <p:nvPr/>
        </p:nvSpPr>
        <p:spPr>
          <a:xfrm>
            <a:off x="7627101" y="5183842"/>
            <a:ext cx="383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System lock, unlock </a:t>
            </a:r>
            <a:r>
              <a:rPr lang="ko-KR" altLang="en-US" sz="24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4009706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598</Words>
  <Application>Microsoft Office PowerPoint</Application>
  <PresentationFormat>와이드스크린</PresentationFormat>
  <Paragraphs>193</Paragraphs>
  <Slides>27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한컴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서민솔</dc:creator>
  <cp:lastModifiedBy>서민솔</cp:lastModifiedBy>
  <cp:revision>12</cp:revision>
  <dcterms:created xsi:type="dcterms:W3CDTF">2025-08-21T10:10:13Z</dcterms:created>
  <dcterms:modified xsi:type="dcterms:W3CDTF">2025-08-26T06:02:10Z</dcterms:modified>
</cp:coreProperties>
</file>